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7" r:id="rId14"/>
    <p:sldId id="276" r:id="rId15"/>
    <p:sldId id="268" r:id="rId16"/>
    <p:sldId id="269" r:id="rId17"/>
    <p:sldId id="270" r:id="rId18"/>
    <p:sldId id="271" r:id="rId19"/>
    <p:sldId id="272" r:id="rId20"/>
    <p:sldId id="273" r:id="rId21"/>
    <p:sldId id="274" r:id="rId22"/>
    <p:sldId id="275" r:id="rId23"/>
    <p:sldId id="278"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jK7fghmlXJLeAFTbxEElgX2Vy26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123938-0AAC-4DED-B656-79593FC324CC}">
  <a:tblStyle styleId="{05123938-0AAC-4DED-B656-79593FC324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112"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882337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5823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671232e7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10671232e7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778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671232e7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10671232e7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5079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671232e7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10671232e7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808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671232e7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10671232e7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098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671232e7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10671232e7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4126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482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671232e7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10671232e7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070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671232e7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10671232e7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926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99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668d4417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10668d4417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8414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671232e7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10671232e73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2834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668d4417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10668d4417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169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668d4417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0668d4417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5162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16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756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870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668d4417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10668d4417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195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2530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2539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0671232e7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10671232e7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192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668d4417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10668d4417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2574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7"/>
          <p:cNvSpPr>
            <a:spLocks noGrp="1"/>
          </p:cNvSpPr>
          <p:nvPr>
            <p:ph type="pic" idx="2"/>
          </p:nvPr>
        </p:nvSpPr>
        <p:spPr>
          <a:xfrm>
            <a:off x="5183188" y="987425"/>
            <a:ext cx="6172200" cy="4873625"/>
          </a:xfrm>
          <a:prstGeom prst="rect">
            <a:avLst/>
          </a:prstGeom>
          <a:noFill/>
          <a:ln>
            <a:noFill/>
          </a:ln>
        </p:spPr>
      </p:sp>
      <p:sp>
        <p:nvSpPr>
          <p:cNvPr id="64" name="Google Shape;64;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etercorke.com/toolboxes/robotics-toolbox/" TargetMode="Externa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drive.google.com/file/d/1mWMDL744PIbxnHuE0x3ZhAkARj0BzSRj/view"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drive.google.com/file/d/1fhbTozlezt9XMjaQBVosvtxVTTh1P1z2/view" TargetMode="Externa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nexis.gsfc.nasa.gov/images/NASA_Satellite%20Servicing_Project_Report_0511.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esamultimedia.esa.int/docs/science/ERA_brochure_EN_print.pdf" TargetMode="External"/><Relationship Id="rId4" Type="http://schemas.openxmlformats.org/officeDocument/2006/relationships/hyperlink" Target="https://sspd.gsfc.nasa.gov/RRM3.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drive/folders/1KleezPnt2n8eWvoP54c76yKUqCBaQALt?usp=shar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rabcad.com/library/satellite-turksat-5a-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939063" y="420075"/>
            <a:ext cx="10520100" cy="17835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600"/>
              <a:buFont typeface="Calibri"/>
              <a:buNone/>
            </a:pPr>
            <a:r>
              <a:rPr lang="en-IN" sz="6100" b="1">
                <a:solidFill>
                  <a:schemeClr val="lt1"/>
                </a:solidFill>
              </a:rPr>
              <a:t>Modeling and Simulation of Satellite Servicing Manipulators</a:t>
            </a:r>
            <a:endParaRPr sz="6100" b="1">
              <a:solidFill>
                <a:schemeClr val="lt1"/>
              </a:solidFill>
            </a:endParaRPr>
          </a:p>
        </p:txBody>
      </p:sp>
      <p:sp>
        <p:nvSpPr>
          <p:cNvPr id="85" name="Google Shape;85;p1"/>
          <p:cNvSpPr txBox="1">
            <a:spLocks noGrp="1"/>
          </p:cNvSpPr>
          <p:nvPr>
            <p:ph type="subTitle" idx="1"/>
          </p:nvPr>
        </p:nvSpPr>
        <p:spPr>
          <a:xfrm>
            <a:off x="381900" y="5718100"/>
            <a:ext cx="2814900" cy="994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800"/>
              <a:buNone/>
            </a:pPr>
            <a:r>
              <a:rPr lang="en-IN" sz="2800" b="1">
                <a:solidFill>
                  <a:schemeClr val="lt1"/>
                </a:solidFill>
              </a:rPr>
              <a:t>Adarsh Malapaka</a:t>
            </a:r>
            <a:endParaRPr sz="2800" b="1">
              <a:solidFill>
                <a:schemeClr val="lt1"/>
              </a:solidFill>
            </a:endParaRPr>
          </a:p>
          <a:p>
            <a:pPr marL="0" lvl="0" indent="0" algn="ctr" rtl="0">
              <a:lnSpc>
                <a:spcPct val="90000"/>
              </a:lnSpc>
              <a:spcBef>
                <a:spcPts val="1000"/>
              </a:spcBef>
              <a:spcAft>
                <a:spcPts val="0"/>
              </a:spcAft>
              <a:buClr>
                <a:schemeClr val="lt1"/>
              </a:buClr>
              <a:buSzPts val="2800"/>
              <a:buNone/>
            </a:pPr>
            <a:r>
              <a:rPr lang="en-IN" sz="2800" b="1">
                <a:solidFill>
                  <a:schemeClr val="lt1"/>
                </a:solidFill>
              </a:rPr>
              <a:t>118119625</a:t>
            </a:r>
            <a:endParaRPr sz="2800" b="1">
              <a:solidFill>
                <a:schemeClr val="lt1"/>
              </a:solidFill>
            </a:endParaRPr>
          </a:p>
        </p:txBody>
      </p:sp>
      <p:sp>
        <p:nvSpPr>
          <p:cNvPr id="86" name="Google Shape;86;p1"/>
          <p:cNvSpPr txBox="1">
            <a:spLocks noGrp="1"/>
          </p:cNvSpPr>
          <p:nvPr>
            <p:ph type="subTitle" idx="1"/>
          </p:nvPr>
        </p:nvSpPr>
        <p:spPr>
          <a:xfrm>
            <a:off x="8474050" y="5718100"/>
            <a:ext cx="3549900" cy="994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800"/>
              <a:buNone/>
            </a:pPr>
            <a:r>
              <a:rPr lang="en-IN" sz="2800" b="1">
                <a:solidFill>
                  <a:schemeClr val="lt1"/>
                </a:solidFill>
              </a:rPr>
              <a:t>Sai Sandeep Adapa</a:t>
            </a:r>
            <a:endParaRPr sz="2800" b="1">
              <a:solidFill>
                <a:schemeClr val="lt1"/>
              </a:solidFill>
            </a:endParaRPr>
          </a:p>
          <a:p>
            <a:pPr marL="0" lvl="0" indent="0" algn="ctr" rtl="0">
              <a:lnSpc>
                <a:spcPct val="90000"/>
              </a:lnSpc>
              <a:spcBef>
                <a:spcPts val="1000"/>
              </a:spcBef>
              <a:spcAft>
                <a:spcPts val="0"/>
              </a:spcAft>
              <a:buClr>
                <a:schemeClr val="lt1"/>
              </a:buClr>
              <a:buSzPts val="2800"/>
              <a:buNone/>
            </a:pPr>
            <a:r>
              <a:rPr lang="en-IN" sz="2800" b="1">
                <a:solidFill>
                  <a:schemeClr val="lt1"/>
                </a:solidFill>
              </a:rPr>
              <a:t>118411460</a:t>
            </a:r>
            <a:endParaRPr sz="2800" b="1">
              <a:solidFill>
                <a:schemeClr val="lt1"/>
              </a:solidFill>
            </a:endParaRPr>
          </a:p>
        </p:txBody>
      </p:sp>
      <p:sp>
        <p:nvSpPr>
          <p:cNvPr id="87" name="Google Shape;87;p1"/>
          <p:cNvSpPr txBox="1">
            <a:spLocks noGrp="1"/>
          </p:cNvSpPr>
          <p:nvPr>
            <p:ph type="ctrTitle"/>
          </p:nvPr>
        </p:nvSpPr>
        <p:spPr>
          <a:xfrm>
            <a:off x="2205300" y="3643712"/>
            <a:ext cx="7629000" cy="765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600"/>
              <a:buFont typeface="Calibri"/>
              <a:buNone/>
            </a:pPr>
            <a:r>
              <a:rPr lang="en-IN" sz="4100" b="1">
                <a:solidFill>
                  <a:schemeClr val="lt1"/>
                </a:solidFill>
              </a:rPr>
              <a:t>ENPM 662 - Final Project </a:t>
            </a:r>
            <a:endParaRPr sz="4100" b="1">
              <a:solidFill>
                <a:schemeClr val="lt1"/>
              </a:solidFill>
            </a:endParaRPr>
          </a:p>
        </p:txBody>
      </p:sp>
      <p:sp>
        <p:nvSpPr>
          <p:cNvPr id="88" name="Google Shape;88;p1"/>
          <p:cNvSpPr txBox="1">
            <a:spLocks noGrp="1"/>
          </p:cNvSpPr>
          <p:nvPr>
            <p:ph type="ctrTitle"/>
          </p:nvPr>
        </p:nvSpPr>
        <p:spPr>
          <a:xfrm>
            <a:off x="2384625" y="4535600"/>
            <a:ext cx="7629000" cy="692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600"/>
              <a:buFont typeface="Calibri"/>
              <a:buNone/>
            </a:pPr>
            <a:r>
              <a:rPr lang="en-IN" sz="4100" b="1">
                <a:solidFill>
                  <a:schemeClr val="lt1"/>
                </a:solidFill>
              </a:rPr>
              <a:t>Presentation</a:t>
            </a:r>
            <a:endParaRPr sz="4100" b="1">
              <a:solidFill>
                <a:schemeClr val="lt1"/>
              </a:solidFill>
            </a:endParaRPr>
          </a:p>
        </p:txBody>
      </p:sp>
      <p:pic>
        <p:nvPicPr>
          <p:cNvPr id="89" name="Google Shape;89;p1"/>
          <p:cNvPicPr preferRelativeResize="0"/>
          <p:nvPr/>
        </p:nvPicPr>
        <p:blipFill>
          <a:blip r:embed="rId3">
            <a:alphaModFix/>
          </a:blip>
          <a:stretch>
            <a:fillRect/>
          </a:stretch>
        </p:blipFill>
        <p:spPr>
          <a:xfrm>
            <a:off x="5522550" y="2406625"/>
            <a:ext cx="994500" cy="994500"/>
          </a:xfrm>
          <a:prstGeom prst="rect">
            <a:avLst/>
          </a:prstGeom>
          <a:noFill/>
          <a:ln>
            <a:noFill/>
          </a:ln>
        </p:spPr>
      </p:pic>
      <p:sp>
        <p:nvSpPr>
          <p:cNvPr id="90" name="Google Shape;90;p1"/>
          <p:cNvSpPr txBox="1"/>
          <p:nvPr/>
        </p:nvSpPr>
        <p:spPr>
          <a:xfrm>
            <a:off x="5311800" y="6058600"/>
            <a:ext cx="19668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dirty="0">
                <a:solidFill>
                  <a:schemeClr val="lt1"/>
                </a:solidFill>
                <a:latin typeface="Calibri"/>
                <a:ea typeface="Calibri"/>
                <a:cs typeface="Calibri"/>
                <a:sym typeface="Calibri"/>
              </a:rPr>
              <a:t>7 December, 2021</a:t>
            </a:r>
            <a:endParaRPr sz="1600"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0671232e73_0_37"/>
          <p:cNvSpPr txBox="1">
            <a:spLocks noGrp="1"/>
          </p:cNvSpPr>
          <p:nvPr>
            <p:ph type="title"/>
          </p:nvPr>
        </p:nvSpPr>
        <p:spPr>
          <a:xfrm>
            <a:off x="200969" y="991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Robot Kinematics (FK Equations)</a:t>
            </a:r>
            <a:endParaRPr b="1">
              <a:solidFill>
                <a:schemeClr val="lt1"/>
              </a:solidFill>
            </a:endParaRPr>
          </a:p>
        </p:txBody>
      </p:sp>
      <p:pic>
        <p:nvPicPr>
          <p:cNvPr id="169" name="Google Shape;169;g10671232e73_0_37"/>
          <p:cNvPicPr preferRelativeResize="0"/>
          <p:nvPr/>
        </p:nvPicPr>
        <p:blipFill>
          <a:blip r:embed="rId3">
            <a:alphaModFix/>
          </a:blip>
          <a:stretch>
            <a:fillRect/>
          </a:stretch>
        </p:blipFill>
        <p:spPr>
          <a:xfrm>
            <a:off x="2363213" y="1225000"/>
            <a:ext cx="7465574" cy="5422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10671232e73_0_87"/>
          <p:cNvSpPr txBox="1">
            <a:spLocks noGrp="1"/>
          </p:cNvSpPr>
          <p:nvPr>
            <p:ph type="title"/>
          </p:nvPr>
        </p:nvSpPr>
        <p:spPr>
          <a:xfrm>
            <a:off x="200969" y="991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Robot Kinematics (IK Equations)</a:t>
            </a:r>
            <a:endParaRPr b="1">
              <a:solidFill>
                <a:schemeClr val="lt1"/>
              </a:solidFill>
            </a:endParaRPr>
          </a:p>
        </p:txBody>
      </p:sp>
      <p:pic>
        <p:nvPicPr>
          <p:cNvPr id="175" name="Google Shape;175;g10671232e73_0_87"/>
          <p:cNvPicPr preferRelativeResize="0"/>
          <p:nvPr/>
        </p:nvPicPr>
        <p:blipFill>
          <a:blip r:embed="rId3">
            <a:alphaModFix/>
          </a:blip>
          <a:stretch>
            <a:fillRect/>
          </a:stretch>
        </p:blipFill>
        <p:spPr>
          <a:xfrm>
            <a:off x="1562850" y="1161950"/>
            <a:ext cx="9153724" cy="4433851"/>
          </a:xfrm>
          <a:prstGeom prst="rect">
            <a:avLst/>
          </a:prstGeom>
          <a:noFill/>
          <a:ln>
            <a:noFill/>
          </a:ln>
        </p:spPr>
      </p:pic>
      <p:sp>
        <p:nvSpPr>
          <p:cNvPr id="176" name="Google Shape;176;g10671232e73_0_87"/>
          <p:cNvSpPr txBox="1"/>
          <p:nvPr/>
        </p:nvSpPr>
        <p:spPr>
          <a:xfrm>
            <a:off x="1954875" y="5722000"/>
            <a:ext cx="8052600" cy="769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IN" sz="1900">
                <a:solidFill>
                  <a:srgbClr val="FFFFFF"/>
                </a:solidFill>
                <a:latin typeface="Calibri"/>
                <a:ea typeface="Calibri"/>
                <a:cs typeface="Calibri"/>
                <a:sym typeface="Calibri"/>
              </a:rPr>
              <a:t>The above 12 non-linear trigonometric equations are numerically solved to obtain the respective joint angles from the given end-effector pose values.</a:t>
            </a:r>
            <a:endParaRPr sz="19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0671232e73_0_28"/>
          <p:cNvSpPr txBox="1">
            <a:spLocks noGrp="1"/>
          </p:cNvSpPr>
          <p:nvPr>
            <p:ph type="title"/>
          </p:nvPr>
        </p:nvSpPr>
        <p:spPr>
          <a:xfrm>
            <a:off x="200969" y="991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Robot Kinematics (FK &amp; IK Validation)</a:t>
            </a:r>
            <a:endParaRPr b="1">
              <a:solidFill>
                <a:schemeClr val="lt1"/>
              </a:solidFill>
            </a:endParaRPr>
          </a:p>
        </p:txBody>
      </p:sp>
      <p:pic>
        <p:nvPicPr>
          <p:cNvPr id="182" name="Google Shape;182;g10671232e73_0_28"/>
          <p:cNvPicPr preferRelativeResize="0"/>
          <p:nvPr/>
        </p:nvPicPr>
        <p:blipFill rotWithShape="1">
          <a:blip r:embed="rId3">
            <a:alphaModFix/>
          </a:blip>
          <a:srcRect l="9020" t="5424" r="4497" b="5361"/>
          <a:stretch/>
        </p:blipFill>
        <p:spPr>
          <a:xfrm>
            <a:off x="641150" y="1481988"/>
            <a:ext cx="3438525" cy="3291776"/>
          </a:xfrm>
          <a:prstGeom prst="rect">
            <a:avLst/>
          </a:prstGeom>
          <a:noFill/>
          <a:ln>
            <a:noFill/>
          </a:ln>
        </p:spPr>
      </p:pic>
      <p:pic>
        <p:nvPicPr>
          <p:cNvPr id="183" name="Google Shape;183;g10671232e73_0_28"/>
          <p:cNvPicPr preferRelativeResize="0"/>
          <p:nvPr/>
        </p:nvPicPr>
        <p:blipFill rotWithShape="1">
          <a:blip r:embed="rId4">
            <a:alphaModFix/>
          </a:blip>
          <a:srcRect l="6629" t="4853" r="4259" b="4418"/>
          <a:stretch/>
        </p:blipFill>
        <p:spPr>
          <a:xfrm>
            <a:off x="4619813" y="3223075"/>
            <a:ext cx="3438525" cy="3248610"/>
          </a:xfrm>
          <a:prstGeom prst="rect">
            <a:avLst/>
          </a:prstGeom>
          <a:noFill/>
          <a:ln>
            <a:noFill/>
          </a:ln>
        </p:spPr>
      </p:pic>
      <p:pic>
        <p:nvPicPr>
          <p:cNvPr id="184" name="Google Shape;184;g10671232e73_0_28"/>
          <p:cNvPicPr preferRelativeResize="0"/>
          <p:nvPr/>
        </p:nvPicPr>
        <p:blipFill rotWithShape="1">
          <a:blip r:embed="rId5">
            <a:alphaModFix/>
          </a:blip>
          <a:srcRect l="7301" t="4816" r="5156" b="4816"/>
          <a:stretch/>
        </p:blipFill>
        <p:spPr>
          <a:xfrm>
            <a:off x="8448500" y="1480913"/>
            <a:ext cx="3438525" cy="3293945"/>
          </a:xfrm>
          <a:prstGeom prst="rect">
            <a:avLst/>
          </a:prstGeom>
          <a:noFill/>
          <a:ln>
            <a:noFill/>
          </a:ln>
        </p:spPr>
      </p:pic>
      <p:sp>
        <p:nvSpPr>
          <p:cNvPr id="185" name="Google Shape;185;g10671232e73_0_28"/>
          <p:cNvSpPr txBox="1"/>
          <p:nvPr/>
        </p:nvSpPr>
        <p:spPr>
          <a:xfrm>
            <a:off x="200975" y="6285175"/>
            <a:ext cx="334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u="sng">
                <a:solidFill>
                  <a:srgbClr val="00FFFF"/>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Using MATLAB Robotics Toolbox (Peter Corke)</a:t>
            </a:r>
            <a:endParaRPr>
              <a:solidFill>
                <a:srgbClr val="00FFFF"/>
              </a:solidFill>
              <a:latin typeface="Calibri"/>
              <a:ea typeface="Calibri"/>
              <a:cs typeface="Calibri"/>
              <a:sym typeface="Calibri"/>
            </a:endParaRPr>
          </a:p>
        </p:txBody>
      </p:sp>
      <p:sp>
        <p:nvSpPr>
          <p:cNvPr id="186" name="Google Shape;186;g10671232e73_0_28"/>
          <p:cNvSpPr txBox="1"/>
          <p:nvPr/>
        </p:nvSpPr>
        <p:spPr>
          <a:xfrm>
            <a:off x="683700" y="51540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2"/>
                </a:solidFill>
              </a:rPr>
              <a:t>Case 1: All Joint angles = 0</a:t>
            </a:r>
            <a:endParaRPr>
              <a:solidFill>
                <a:schemeClr val="lt2"/>
              </a:solidFill>
            </a:endParaRPr>
          </a:p>
        </p:txBody>
      </p:sp>
      <p:sp>
        <p:nvSpPr>
          <p:cNvPr id="187" name="Google Shape;187;g10671232e73_0_28"/>
          <p:cNvSpPr txBox="1"/>
          <p:nvPr/>
        </p:nvSpPr>
        <p:spPr>
          <a:xfrm>
            <a:off x="4839063" y="25190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2"/>
                </a:solidFill>
              </a:rPr>
              <a:t>Case 2: q2 = 90, other angles = 0</a:t>
            </a:r>
            <a:endParaRPr>
              <a:solidFill>
                <a:schemeClr val="lt2"/>
              </a:solidFill>
            </a:endParaRPr>
          </a:p>
        </p:txBody>
      </p:sp>
      <p:sp>
        <p:nvSpPr>
          <p:cNvPr id="188" name="Google Shape;188;g10671232e73_0_28"/>
          <p:cNvSpPr txBox="1"/>
          <p:nvPr/>
        </p:nvSpPr>
        <p:spPr>
          <a:xfrm>
            <a:off x="8733550" y="5416725"/>
            <a:ext cx="321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2"/>
                </a:solidFill>
              </a:rPr>
              <a:t>Case 3: q1, q4 = 90, other angles = 0</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0671232e73_0_28"/>
          <p:cNvSpPr txBox="1">
            <a:spLocks noGrp="1"/>
          </p:cNvSpPr>
          <p:nvPr>
            <p:ph type="title"/>
          </p:nvPr>
        </p:nvSpPr>
        <p:spPr>
          <a:xfrm>
            <a:off x="200969" y="991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dirty="0">
                <a:solidFill>
                  <a:schemeClr val="lt1"/>
                </a:solidFill>
              </a:rPr>
              <a:t>Robot Workspace</a:t>
            </a:r>
            <a:endParaRPr b="1" dirty="0">
              <a:solidFill>
                <a:schemeClr val="lt1"/>
              </a:solidFill>
            </a:endParaRPr>
          </a:p>
        </p:txBody>
      </p:sp>
      <p:pic>
        <p:nvPicPr>
          <p:cNvPr id="3" name="Picture 2" descr="A picture containing chart&#10;&#10;Description automatically generated">
            <a:extLst>
              <a:ext uri="{FF2B5EF4-FFF2-40B4-BE49-F238E27FC236}">
                <a16:creationId xmlns:a16="http://schemas.microsoft.com/office/drawing/2014/main" id="{3F652201-0835-4934-8557-CEC0FC8CC9EB}"/>
              </a:ext>
            </a:extLst>
          </p:cNvPr>
          <p:cNvPicPr>
            <a:picLocks noChangeAspect="1"/>
          </p:cNvPicPr>
          <p:nvPr/>
        </p:nvPicPr>
        <p:blipFill>
          <a:blip r:embed="rId3"/>
          <a:stretch>
            <a:fillRect/>
          </a:stretch>
        </p:blipFill>
        <p:spPr>
          <a:xfrm>
            <a:off x="3313451" y="1580629"/>
            <a:ext cx="6015928" cy="4511946"/>
          </a:xfrm>
          <a:prstGeom prst="rect">
            <a:avLst/>
          </a:prstGeom>
        </p:spPr>
      </p:pic>
    </p:spTree>
    <p:extLst>
      <p:ext uri="{BB962C8B-B14F-4D97-AF65-F5344CB8AC3E}">
        <p14:creationId xmlns:p14="http://schemas.microsoft.com/office/powerpoint/2010/main" val="1376832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0671232e73_0_28"/>
          <p:cNvSpPr txBox="1">
            <a:spLocks noGrp="1"/>
          </p:cNvSpPr>
          <p:nvPr>
            <p:ph type="title"/>
          </p:nvPr>
        </p:nvSpPr>
        <p:spPr>
          <a:xfrm>
            <a:off x="200969" y="991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dirty="0">
                <a:solidFill>
                  <a:schemeClr val="lt1"/>
                </a:solidFill>
              </a:rPr>
              <a:t>Robot PID Control</a:t>
            </a:r>
            <a:endParaRPr b="1" dirty="0">
              <a:solidFill>
                <a:schemeClr val="lt1"/>
              </a:solidFill>
            </a:endParaRPr>
          </a:p>
        </p:txBody>
      </p:sp>
      <p:pic>
        <p:nvPicPr>
          <p:cNvPr id="19" name="Picture 18" descr="Chart&#10;&#10;Description automatically generated">
            <a:extLst>
              <a:ext uri="{FF2B5EF4-FFF2-40B4-BE49-F238E27FC236}">
                <a16:creationId xmlns:a16="http://schemas.microsoft.com/office/drawing/2014/main" id="{0C50A927-259C-4C7B-9369-3B191DD2CD1A}"/>
              </a:ext>
            </a:extLst>
          </p:cNvPr>
          <p:cNvPicPr>
            <a:picLocks noChangeAspect="1"/>
          </p:cNvPicPr>
          <p:nvPr/>
        </p:nvPicPr>
        <p:blipFill>
          <a:blip r:embed="rId3"/>
          <a:stretch>
            <a:fillRect/>
          </a:stretch>
        </p:blipFill>
        <p:spPr>
          <a:xfrm>
            <a:off x="7238887" y="3781711"/>
            <a:ext cx="3947321" cy="2220368"/>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7CDAEC1C-C5BF-4427-88B2-A7EBC9A71A8B}"/>
              </a:ext>
            </a:extLst>
          </p:cNvPr>
          <p:cNvPicPr>
            <a:picLocks noChangeAspect="1"/>
          </p:cNvPicPr>
          <p:nvPr/>
        </p:nvPicPr>
        <p:blipFill>
          <a:blip r:embed="rId4"/>
          <a:stretch>
            <a:fillRect/>
          </a:stretch>
        </p:blipFill>
        <p:spPr>
          <a:xfrm>
            <a:off x="1400691" y="3804642"/>
            <a:ext cx="3906554" cy="2197437"/>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804D03C9-71B3-458F-89DD-57CD55DB259A}"/>
              </a:ext>
            </a:extLst>
          </p:cNvPr>
          <p:cNvPicPr>
            <a:picLocks noChangeAspect="1"/>
          </p:cNvPicPr>
          <p:nvPr/>
        </p:nvPicPr>
        <p:blipFill>
          <a:blip r:embed="rId5"/>
          <a:stretch>
            <a:fillRect/>
          </a:stretch>
        </p:blipFill>
        <p:spPr>
          <a:xfrm>
            <a:off x="7238887" y="1153903"/>
            <a:ext cx="3757071" cy="2113353"/>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DDAB0D19-75B1-4C4C-BAD3-AA493747731F}"/>
              </a:ext>
            </a:extLst>
          </p:cNvPr>
          <p:cNvPicPr>
            <a:picLocks noChangeAspect="1"/>
          </p:cNvPicPr>
          <p:nvPr/>
        </p:nvPicPr>
        <p:blipFill>
          <a:blip r:embed="rId6"/>
          <a:stretch>
            <a:fillRect/>
          </a:stretch>
        </p:blipFill>
        <p:spPr>
          <a:xfrm>
            <a:off x="1475432" y="1158764"/>
            <a:ext cx="3757072" cy="2113353"/>
          </a:xfrm>
          <a:prstGeom prst="rect">
            <a:avLst/>
          </a:prstGeom>
        </p:spPr>
      </p:pic>
      <p:sp>
        <p:nvSpPr>
          <p:cNvPr id="26" name="TextBox 25">
            <a:extLst>
              <a:ext uri="{FF2B5EF4-FFF2-40B4-BE49-F238E27FC236}">
                <a16:creationId xmlns:a16="http://schemas.microsoft.com/office/drawing/2014/main" id="{DF68FC0A-F27C-4FF9-86ED-E01A07C993FF}"/>
              </a:ext>
            </a:extLst>
          </p:cNvPr>
          <p:cNvSpPr txBox="1"/>
          <p:nvPr/>
        </p:nvSpPr>
        <p:spPr>
          <a:xfrm>
            <a:off x="2030819" y="6347637"/>
            <a:ext cx="2783134" cy="307777"/>
          </a:xfrm>
          <a:prstGeom prst="rect">
            <a:avLst/>
          </a:prstGeom>
          <a:noFill/>
        </p:spPr>
        <p:txBody>
          <a:bodyPr wrap="none" rtlCol="0">
            <a:spAutoFit/>
          </a:bodyPr>
          <a:lstStyle/>
          <a:p>
            <a:r>
              <a:rPr lang="en-US" dirty="0">
                <a:solidFill>
                  <a:srgbClr val="FFFF00"/>
                </a:solidFill>
              </a:rPr>
              <a:t>Untuned PID Gains (joints 5 &amp; 6)</a:t>
            </a:r>
            <a:endParaRPr lang="en-IN" dirty="0">
              <a:solidFill>
                <a:srgbClr val="FFFF00"/>
              </a:solidFill>
            </a:endParaRPr>
          </a:p>
        </p:txBody>
      </p:sp>
      <p:sp>
        <p:nvSpPr>
          <p:cNvPr id="35" name="TextBox 34">
            <a:extLst>
              <a:ext uri="{FF2B5EF4-FFF2-40B4-BE49-F238E27FC236}">
                <a16:creationId xmlns:a16="http://schemas.microsoft.com/office/drawing/2014/main" id="{5E723389-F066-46B9-9F00-0FD7B6226DFF}"/>
              </a:ext>
            </a:extLst>
          </p:cNvPr>
          <p:cNvSpPr txBox="1"/>
          <p:nvPr/>
        </p:nvSpPr>
        <p:spPr>
          <a:xfrm>
            <a:off x="8103353" y="6362645"/>
            <a:ext cx="2613216" cy="307777"/>
          </a:xfrm>
          <a:prstGeom prst="rect">
            <a:avLst/>
          </a:prstGeom>
          <a:noFill/>
        </p:spPr>
        <p:txBody>
          <a:bodyPr wrap="none" rtlCol="0">
            <a:spAutoFit/>
          </a:bodyPr>
          <a:lstStyle/>
          <a:p>
            <a:r>
              <a:rPr lang="en-US" dirty="0">
                <a:solidFill>
                  <a:srgbClr val="FFFF00"/>
                </a:solidFill>
              </a:rPr>
              <a:t>Tuned PID Gains (joints 5 &amp; 6)</a:t>
            </a:r>
            <a:endParaRPr lang="en-IN" dirty="0">
              <a:solidFill>
                <a:srgbClr val="FFFF00"/>
              </a:solidFill>
            </a:endParaRPr>
          </a:p>
        </p:txBody>
      </p:sp>
    </p:spTree>
    <p:extLst>
      <p:ext uri="{BB962C8B-B14F-4D97-AF65-F5344CB8AC3E}">
        <p14:creationId xmlns:p14="http://schemas.microsoft.com/office/powerpoint/2010/main" val="55944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8"/>
          <p:cNvSpPr txBox="1">
            <a:spLocks noGrp="1"/>
          </p:cNvSpPr>
          <p:nvPr>
            <p:ph type="title"/>
          </p:nvPr>
        </p:nvSpPr>
        <p:spPr>
          <a:xfrm>
            <a:off x="179583" y="7619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Simulation Setup</a:t>
            </a:r>
            <a:endParaRPr b="1">
              <a:solidFill>
                <a:schemeClr val="lt1"/>
              </a:solidFill>
            </a:endParaRPr>
          </a:p>
        </p:txBody>
      </p:sp>
      <p:pic>
        <p:nvPicPr>
          <p:cNvPr id="194" name="Google Shape;194;p8"/>
          <p:cNvPicPr preferRelativeResize="0"/>
          <p:nvPr/>
        </p:nvPicPr>
        <p:blipFill>
          <a:blip r:embed="rId3">
            <a:alphaModFix/>
          </a:blip>
          <a:stretch>
            <a:fillRect/>
          </a:stretch>
        </p:blipFill>
        <p:spPr>
          <a:xfrm>
            <a:off x="5876875" y="876875"/>
            <a:ext cx="5978176" cy="3397199"/>
          </a:xfrm>
          <a:prstGeom prst="rect">
            <a:avLst/>
          </a:prstGeom>
          <a:noFill/>
          <a:ln>
            <a:noFill/>
          </a:ln>
        </p:spPr>
      </p:pic>
      <p:pic>
        <p:nvPicPr>
          <p:cNvPr id="195" name="Google Shape;195;p8"/>
          <p:cNvPicPr preferRelativeResize="0"/>
          <p:nvPr/>
        </p:nvPicPr>
        <p:blipFill>
          <a:blip r:embed="rId4">
            <a:alphaModFix/>
          </a:blip>
          <a:stretch>
            <a:fillRect/>
          </a:stretch>
        </p:blipFill>
        <p:spPr>
          <a:xfrm>
            <a:off x="92150" y="3603925"/>
            <a:ext cx="5640824" cy="3205500"/>
          </a:xfrm>
          <a:prstGeom prst="rect">
            <a:avLst/>
          </a:prstGeom>
          <a:noFill/>
          <a:ln>
            <a:noFill/>
          </a:ln>
        </p:spPr>
      </p:pic>
      <p:sp>
        <p:nvSpPr>
          <p:cNvPr id="196" name="Google Shape;196;p8"/>
          <p:cNvSpPr txBox="1"/>
          <p:nvPr/>
        </p:nvSpPr>
        <p:spPr>
          <a:xfrm>
            <a:off x="1107375" y="1835925"/>
            <a:ext cx="55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97" name="Google Shape;197;p8"/>
          <p:cNvSpPr txBox="1"/>
          <p:nvPr/>
        </p:nvSpPr>
        <p:spPr>
          <a:xfrm>
            <a:off x="670250" y="1797050"/>
            <a:ext cx="4021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a:solidFill>
                  <a:schemeClr val="accent4"/>
                </a:solidFill>
                <a:latin typeface="Calibri"/>
                <a:ea typeface="Calibri"/>
                <a:cs typeface="Calibri"/>
                <a:sym typeface="Calibri"/>
              </a:rPr>
              <a:t>(Right) RViz simulation of the system consisting of two camera views (one towards the cutter and the other facing towards the satellite). </a:t>
            </a:r>
            <a:endParaRPr sz="1600">
              <a:solidFill>
                <a:schemeClr val="accent4"/>
              </a:solidFill>
              <a:latin typeface="Calibri"/>
              <a:ea typeface="Calibri"/>
              <a:cs typeface="Calibri"/>
              <a:sym typeface="Calibri"/>
            </a:endParaRPr>
          </a:p>
        </p:txBody>
      </p:sp>
      <p:sp>
        <p:nvSpPr>
          <p:cNvPr id="198" name="Google Shape;198;p8"/>
          <p:cNvSpPr txBox="1"/>
          <p:nvPr/>
        </p:nvSpPr>
        <p:spPr>
          <a:xfrm>
            <a:off x="6345213" y="4776175"/>
            <a:ext cx="5041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a:solidFill>
                  <a:schemeClr val="accent4"/>
                </a:solidFill>
                <a:latin typeface="Calibri"/>
                <a:ea typeface="Calibri"/>
                <a:cs typeface="Calibri"/>
                <a:sym typeface="Calibri"/>
              </a:rPr>
              <a:t>(Left) Gazebo simulation of the system consisting of the satellites (servicing &amp; to be serviced) with the robot arm.</a:t>
            </a:r>
            <a:endParaRPr sz="1600">
              <a:solidFill>
                <a:schemeClr val="accent4"/>
              </a:solidFill>
              <a:latin typeface="Calibri"/>
              <a:ea typeface="Calibri"/>
              <a:cs typeface="Calibri"/>
              <a:sym typeface="Calibri"/>
            </a:endParaRPr>
          </a:p>
          <a:p>
            <a:pPr marL="0" lvl="0" indent="0" algn="l" rtl="0">
              <a:spcBef>
                <a:spcPts val="0"/>
              </a:spcBef>
              <a:spcAft>
                <a:spcPts val="0"/>
              </a:spcAft>
              <a:buNone/>
            </a:pPr>
            <a:endParaRPr sz="1600">
              <a:solidFill>
                <a:schemeClr val="accent4"/>
              </a:solidFill>
              <a:latin typeface="Calibri"/>
              <a:ea typeface="Calibri"/>
              <a:cs typeface="Calibri"/>
              <a:sym typeface="Calibri"/>
            </a:endParaRPr>
          </a:p>
          <a:p>
            <a:pPr marL="0" lvl="0" indent="0" algn="l" rtl="0">
              <a:spcBef>
                <a:spcPts val="0"/>
              </a:spcBef>
              <a:spcAft>
                <a:spcPts val="0"/>
              </a:spcAft>
              <a:buNone/>
            </a:pPr>
            <a:r>
              <a:rPr lang="en-IN" sz="1600">
                <a:solidFill>
                  <a:schemeClr val="accent4"/>
                </a:solidFill>
                <a:latin typeface="Calibri"/>
                <a:ea typeface="Calibri"/>
                <a:cs typeface="Calibri"/>
                <a:sym typeface="Calibri"/>
              </a:rPr>
              <a:t>The Gazebo environment is configured with low gravity and telemetry delays of ~5 seconds between ‘Earth’ and ‘Space’.</a:t>
            </a:r>
            <a:endParaRPr sz="1600">
              <a:solidFill>
                <a:schemeClr val="accent4"/>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0671232e73_0_47"/>
          <p:cNvSpPr txBox="1">
            <a:spLocks noGrp="1"/>
          </p:cNvSpPr>
          <p:nvPr>
            <p:ph type="title"/>
          </p:nvPr>
        </p:nvSpPr>
        <p:spPr>
          <a:xfrm>
            <a:off x="325300" y="134500"/>
            <a:ext cx="399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Results (Videos)</a:t>
            </a:r>
            <a:endParaRPr b="1">
              <a:solidFill>
                <a:schemeClr val="lt1"/>
              </a:solidFill>
            </a:endParaRPr>
          </a:p>
        </p:txBody>
      </p:sp>
      <p:sp>
        <p:nvSpPr>
          <p:cNvPr id="204" name="Google Shape;204;g10671232e73_0_47"/>
          <p:cNvSpPr txBox="1"/>
          <p:nvPr/>
        </p:nvSpPr>
        <p:spPr>
          <a:xfrm>
            <a:off x="1107375" y="1835925"/>
            <a:ext cx="55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05" name="Google Shape;205;g10671232e73_0_47" title="satellite_servicing_teleop.mp4">
            <a:hlinkClick r:id="rId3"/>
          </p:cNvPr>
          <p:cNvPicPr preferRelativeResize="0"/>
          <p:nvPr/>
        </p:nvPicPr>
        <p:blipFill>
          <a:blip r:embed="rId4">
            <a:alphaModFix/>
          </a:blip>
          <a:stretch>
            <a:fillRect/>
          </a:stretch>
        </p:blipFill>
        <p:spPr>
          <a:xfrm>
            <a:off x="245925" y="1575075"/>
            <a:ext cx="5595300" cy="4196475"/>
          </a:xfrm>
          <a:prstGeom prst="rect">
            <a:avLst/>
          </a:prstGeom>
          <a:noFill/>
          <a:ln>
            <a:noFill/>
          </a:ln>
        </p:spPr>
      </p:pic>
      <p:sp>
        <p:nvSpPr>
          <p:cNvPr id="206" name="Google Shape;206;g10671232e73_0_47"/>
          <p:cNvSpPr txBox="1"/>
          <p:nvPr/>
        </p:nvSpPr>
        <p:spPr>
          <a:xfrm>
            <a:off x="325300" y="5771550"/>
            <a:ext cx="4620600" cy="10002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700" dirty="0">
                <a:solidFill>
                  <a:srgbClr val="FFFF00"/>
                </a:solidFill>
                <a:latin typeface="Calibri"/>
                <a:ea typeface="Calibri"/>
                <a:cs typeface="Calibri"/>
                <a:sym typeface="Calibri"/>
              </a:rPr>
              <a:t>Satellite Servicing demo through </a:t>
            </a:r>
            <a:r>
              <a:rPr lang="en-IN" sz="1700" dirty="0" err="1">
                <a:solidFill>
                  <a:srgbClr val="FFFF00"/>
                </a:solidFill>
                <a:latin typeface="Calibri"/>
                <a:ea typeface="Calibri"/>
                <a:cs typeface="Calibri"/>
                <a:sym typeface="Calibri"/>
              </a:rPr>
              <a:t>Teleop</a:t>
            </a:r>
            <a:endParaRPr lang="en-IN" sz="1700" dirty="0">
              <a:solidFill>
                <a:srgbClr val="FFFF00"/>
              </a:solidFill>
              <a:latin typeface="Calibri"/>
              <a:ea typeface="Calibri"/>
              <a:cs typeface="Calibri"/>
              <a:sym typeface="Calibri"/>
            </a:endParaRPr>
          </a:p>
          <a:p>
            <a:pPr lvl="0" algn="ctr"/>
            <a:r>
              <a:rPr lang="en-IN" sz="1800" dirty="0">
                <a:hlinkClick r:id="rId3"/>
              </a:rPr>
              <a:t>http://drive.google.com/file/d/1mWMDL744PIbxnHuE0x3ZhAkARj0BzSRj/view</a:t>
            </a:r>
            <a:r>
              <a:rPr lang="en-IN" sz="1700" dirty="0">
                <a:solidFill>
                  <a:srgbClr val="FFFF00"/>
                </a:solidFill>
                <a:latin typeface="Calibri"/>
                <a:ea typeface="Calibri"/>
                <a:cs typeface="Calibri"/>
                <a:sym typeface="Calibri"/>
              </a:rPr>
              <a:t> </a:t>
            </a:r>
            <a:endParaRPr sz="1700" dirty="0">
              <a:solidFill>
                <a:srgbClr val="FFFF00"/>
              </a:solidFill>
              <a:latin typeface="Calibri"/>
              <a:ea typeface="Calibri"/>
              <a:cs typeface="Calibri"/>
              <a:sym typeface="Calibri"/>
            </a:endParaRPr>
          </a:p>
        </p:txBody>
      </p:sp>
      <p:pic>
        <p:nvPicPr>
          <p:cNvPr id="207" name="Google Shape;207;g10671232e73_0_47" title="satellite_servicing_move.mp4">
            <a:hlinkClick r:id="rId5"/>
          </p:cNvPr>
          <p:cNvPicPr preferRelativeResize="0"/>
          <p:nvPr/>
        </p:nvPicPr>
        <p:blipFill>
          <a:blip r:embed="rId4">
            <a:alphaModFix/>
          </a:blip>
          <a:stretch>
            <a:fillRect/>
          </a:stretch>
        </p:blipFill>
        <p:spPr>
          <a:xfrm>
            <a:off x="6111050" y="1575075"/>
            <a:ext cx="5595300" cy="4196475"/>
          </a:xfrm>
          <a:prstGeom prst="rect">
            <a:avLst/>
          </a:prstGeom>
          <a:noFill/>
          <a:ln>
            <a:noFill/>
          </a:ln>
        </p:spPr>
      </p:pic>
      <p:sp>
        <p:nvSpPr>
          <p:cNvPr id="208" name="Google Shape;208;g10671232e73_0_47"/>
          <p:cNvSpPr txBox="1"/>
          <p:nvPr/>
        </p:nvSpPr>
        <p:spPr>
          <a:xfrm>
            <a:off x="6598400" y="5771550"/>
            <a:ext cx="4620600" cy="10002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700" dirty="0">
                <a:solidFill>
                  <a:srgbClr val="FFFF00"/>
                </a:solidFill>
                <a:latin typeface="Calibri"/>
                <a:ea typeface="Calibri"/>
                <a:cs typeface="Calibri"/>
                <a:sym typeface="Calibri"/>
              </a:rPr>
              <a:t>Satellite Servicing demo through Move to Points</a:t>
            </a:r>
          </a:p>
          <a:p>
            <a:pPr lvl="0" algn="ctr"/>
            <a:r>
              <a:rPr lang="en-IN" sz="1800" dirty="0">
                <a:hlinkClick r:id="rId5"/>
              </a:rPr>
              <a:t>http://drive.google.com/file/d/1fhbTozlezt9XMjaQBVosvtxVTTh1P1z2/view</a:t>
            </a:r>
            <a:r>
              <a:rPr lang="en-IN" sz="1700" dirty="0">
                <a:solidFill>
                  <a:srgbClr val="FFFF00"/>
                </a:solidFill>
                <a:latin typeface="Calibri"/>
                <a:ea typeface="Calibri"/>
                <a:cs typeface="Calibri"/>
                <a:sym typeface="Calibri"/>
              </a:rPr>
              <a:t> </a:t>
            </a:r>
            <a:endParaRPr sz="1700" dirty="0">
              <a:solidFill>
                <a:srgbClr val="FFFF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10671232e73_0_66"/>
          <p:cNvSpPr txBox="1">
            <a:spLocks noGrp="1"/>
          </p:cNvSpPr>
          <p:nvPr>
            <p:ph type="title"/>
          </p:nvPr>
        </p:nvSpPr>
        <p:spPr>
          <a:xfrm>
            <a:off x="325301" y="134500"/>
            <a:ext cx="58152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Results (RQT Graphs) </a:t>
            </a:r>
            <a:endParaRPr b="1">
              <a:solidFill>
                <a:schemeClr val="lt1"/>
              </a:solidFill>
            </a:endParaRPr>
          </a:p>
        </p:txBody>
      </p:sp>
      <p:sp>
        <p:nvSpPr>
          <p:cNvPr id="214" name="Google Shape;214;g10671232e73_0_66"/>
          <p:cNvSpPr txBox="1"/>
          <p:nvPr/>
        </p:nvSpPr>
        <p:spPr>
          <a:xfrm>
            <a:off x="1107375" y="1835925"/>
            <a:ext cx="55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15" name="Google Shape;215;g10671232e73_0_66"/>
          <p:cNvSpPr txBox="1"/>
          <p:nvPr/>
        </p:nvSpPr>
        <p:spPr>
          <a:xfrm>
            <a:off x="461775" y="6207925"/>
            <a:ext cx="46206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700">
                <a:solidFill>
                  <a:srgbClr val="FFFF00"/>
                </a:solidFill>
                <a:latin typeface="Calibri"/>
                <a:ea typeface="Calibri"/>
                <a:cs typeface="Calibri"/>
                <a:sym typeface="Calibri"/>
              </a:rPr>
              <a:t>For Satellite Servicing Teleop </a:t>
            </a:r>
            <a:endParaRPr sz="1700">
              <a:solidFill>
                <a:srgbClr val="FFFF00"/>
              </a:solidFill>
              <a:latin typeface="Calibri"/>
              <a:ea typeface="Calibri"/>
              <a:cs typeface="Calibri"/>
              <a:sym typeface="Calibri"/>
            </a:endParaRPr>
          </a:p>
        </p:txBody>
      </p:sp>
      <p:pic>
        <p:nvPicPr>
          <p:cNvPr id="216" name="Google Shape;216;g10671232e73_0_66"/>
          <p:cNvPicPr preferRelativeResize="0"/>
          <p:nvPr/>
        </p:nvPicPr>
        <p:blipFill>
          <a:blip r:embed="rId3">
            <a:alphaModFix/>
          </a:blip>
          <a:stretch>
            <a:fillRect/>
          </a:stretch>
        </p:blipFill>
        <p:spPr>
          <a:xfrm>
            <a:off x="325300" y="1351400"/>
            <a:ext cx="5184524" cy="4627935"/>
          </a:xfrm>
          <a:prstGeom prst="rect">
            <a:avLst/>
          </a:prstGeom>
          <a:noFill/>
          <a:ln>
            <a:noFill/>
          </a:ln>
        </p:spPr>
      </p:pic>
      <p:pic>
        <p:nvPicPr>
          <p:cNvPr id="217" name="Google Shape;217;g10671232e73_0_66"/>
          <p:cNvPicPr preferRelativeResize="0"/>
          <p:nvPr/>
        </p:nvPicPr>
        <p:blipFill>
          <a:blip r:embed="rId4">
            <a:alphaModFix/>
          </a:blip>
          <a:stretch>
            <a:fillRect/>
          </a:stretch>
        </p:blipFill>
        <p:spPr>
          <a:xfrm>
            <a:off x="6934450" y="289211"/>
            <a:ext cx="4334975" cy="5823224"/>
          </a:xfrm>
          <a:prstGeom prst="rect">
            <a:avLst/>
          </a:prstGeom>
          <a:noFill/>
          <a:ln>
            <a:noFill/>
          </a:ln>
        </p:spPr>
      </p:pic>
      <p:sp>
        <p:nvSpPr>
          <p:cNvPr id="218" name="Google Shape;218;g10671232e73_0_66"/>
          <p:cNvSpPr txBox="1"/>
          <p:nvPr/>
        </p:nvSpPr>
        <p:spPr>
          <a:xfrm>
            <a:off x="6702675" y="6240850"/>
            <a:ext cx="46206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700">
                <a:solidFill>
                  <a:srgbClr val="FFFF00"/>
                </a:solidFill>
                <a:latin typeface="Calibri"/>
                <a:ea typeface="Calibri"/>
                <a:cs typeface="Calibri"/>
                <a:sym typeface="Calibri"/>
              </a:rPr>
              <a:t>For Satellite Servicing Move to Points </a:t>
            </a:r>
            <a:endParaRPr sz="1700">
              <a:solidFill>
                <a:srgbClr val="FFFF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title"/>
          </p:nvPr>
        </p:nvSpPr>
        <p:spPr>
          <a:xfrm>
            <a:off x="151933" y="922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Challenges Faced</a:t>
            </a:r>
            <a:endParaRPr b="1">
              <a:solidFill>
                <a:schemeClr val="lt1"/>
              </a:solidFill>
            </a:endParaRPr>
          </a:p>
        </p:txBody>
      </p:sp>
      <p:sp>
        <p:nvSpPr>
          <p:cNvPr id="224" name="Google Shape;224;p7"/>
          <p:cNvSpPr txBox="1"/>
          <p:nvPr/>
        </p:nvSpPr>
        <p:spPr>
          <a:xfrm>
            <a:off x="420650" y="1334775"/>
            <a:ext cx="11345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Calibri"/>
              <a:ea typeface="Calibri"/>
              <a:cs typeface="Calibri"/>
              <a:sym typeface="Calibri"/>
            </a:endParaRPr>
          </a:p>
        </p:txBody>
      </p:sp>
      <p:sp>
        <p:nvSpPr>
          <p:cNvPr id="225" name="Google Shape;225;p7"/>
          <p:cNvSpPr txBox="1"/>
          <p:nvPr/>
        </p:nvSpPr>
        <p:spPr>
          <a:xfrm>
            <a:off x="420663" y="1334697"/>
            <a:ext cx="11345100" cy="4894800"/>
          </a:xfrm>
          <a:prstGeom prst="rect">
            <a:avLst/>
          </a:prstGeom>
          <a:noFill/>
          <a:ln>
            <a:noFill/>
          </a:ln>
        </p:spPr>
        <p:txBody>
          <a:bodyPr spcFirstLastPara="1" wrap="square" lIns="91425" tIns="45700" rIns="91425" bIns="45700" anchor="t" anchorCtr="0">
            <a:spAutoFit/>
          </a:bodyPr>
          <a:lstStyle/>
          <a:p>
            <a:pPr marL="457200" marR="0" lvl="0" indent="-381000" algn="l" rtl="0">
              <a:spcBef>
                <a:spcPts val="0"/>
              </a:spcBef>
              <a:spcAft>
                <a:spcPts val="0"/>
              </a:spcAft>
              <a:buClr>
                <a:schemeClr val="lt1"/>
              </a:buClr>
              <a:buSzPts val="2400"/>
              <a:buFont typeface="Calibri"/>
              <a:buChar char="●"/>
            </a:pPr>
            <a:r>
              <a:rPr lang="en-IN" sz="2400">
                <a:solidFill>
                  <a:schemeClr val="lt1"/>
                </a:solidFill>
                <a:latin typeface="Calibri"/>
                <a:ea typeface="Calibri"/>
                <a:cs typeface="Calibri"/>
                <a:sym typeface="Calibri"/>
              </a:rPr>
              <a:t>Simulating the arm in zero gravity means a small impulse due to joint motion shall put the entire assembly into undesirable motion.</a:t>
            </a:r>
            <a:endParaRPr sz="2400">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IN" sz="2400">
                <a:solidFill>
                  <a:schemeClr val="lt1"/>
                </a:solidFill>
                <a:latin typeface="Calibri"/>
                <a:ea typeface="Calibri"/>
                <a:cs typeface="Calibri"/>
                <a:sym typeface="Calibri"/>
              </a:rPr>
              <a:t>Spawning a custom designed manipulator without proper knowledge of joint limits and gravity compensation led to the requirement of high PID gains tuning.</a:t>
            </a:r>
            <a:endParaRPr sz="2400">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IN" sz="2400">
                <a:solidFill>
                  <a:schemeClr val="lt1"/>
                </a:solidFill>
                <a:latin typeface="Calibri"/>
                <a:ea typeface="Calibri"/>
                <a:cs typeface="Calibri"/>
                <a:sym typeface="Calibri"/>
              </a:rPr>
              <a:t>Developing a closed form solution for inverse kinematics of 6 DoF robot manipulators with non-intersecting wrist axes is complicated.</a:t>
            </a:r>
            <a:endParaRPr sz="2400">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IN" sz="2400">
                <a:solidFill>
                  <a:schemeClr val="lt1"/>
                </a:solidFill>
                <a:latin typeface="Calibri"/>
                <a:ea typeface="Calibri"/>
                <a:cs typeface="Calibri"/>
                <a:sym typeface="Calibri"/>
              </a:rPr>
              <a:t>Improper definition of joint axes and coordinate frames to each link in joint in the CAD assembly made our robot to ‘explode’ in simulation.</a:t>
            </a:r>
            <a:endParaRPr sz="2400">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IN" sz="2400">
                <a:solidFill>
                  <a:schemeClr val="lt1"/>
                </a:solidFill>
                <a:latin typeface="Calibri"/>
                <a:ea typeface="Calibri"/>
                <a:cs typeface="Calibri"/>
                <a:sym typeface="Calibri"/>
              </a:rPr>
              <a:t>The weight of the robot is very high and coupled with the long length of the limb, trajectory tracking often has errors as this entire weight is handled by one or two joints in the base.</a:t>
            </a:r>
            <a:endParaRPr sz="2400">
              <a:solidFill>
                <a:schemeClr val="lt1"/>
              </a:solidFill>
              <a:latin typeface="Calibri"/>
              <a:ea typeface="Calibri"/>
              <a:cs typeface="Calibri"/>
              <a:sym typeface="Calibri"/>
            </a:endParaRPr>
          </a:p>
          <a:p>
            <a:pPr marL="0" marR="0" lvl="0" indent="0" algn="l" rtl="0">
              <a:spcBef>
                <a:spcPts val="0"/>
              </a:spcBef>
              <a:spcAft>
                <a:spcPts val="0"/>
              </a:spcAft>
              <a:buNone/>
            </a:pPr>
            <a:endParaRPr sz="2400">
              <a:solidFill>
                <a:schemeClr val="lt1"/>
              </a:solidFill>
              <a:latin typeface="Calibri"/>
              <a:ea typeface="Calibri"/>
              <a:cs typeface="Calibri"/>
              <a:sym typeface="Calibri"/>
            </a:endParaRPr>
          </a:p>
          <a:p>
            <a:pPr marL="0" marR="0" lvl="0" indent="0" algn="l"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668d44170_0_22"/>
          <p:cNvSpPr txBox="1">
            <a:spLocks noGrp="1"/>
          </p:cNvSpPr>
          <p:nvPr>
            <p:ph type="title"/>
          </p:nvPr>
        </p:nvSpPr>
        <p:spPr>
          <a:xfrm>
            <a:off x="509450" y="194999"/>
            <a:ext cx="10515600" cy="97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Conclusion</a:t>
            </a:r>
            <a:endParaRPr b="1">
              <a:solidFill>
                <a:schemeClr val="lt1"/>
              </a:solidFill>
            </a:endParaRPr>
          </a:p>
        </p:txBody>
      </p:sp>
      <p:sp>
        <p:nvSpPr>
          <p:cNvPr id="231" name="Google Shape;231;g10668d44170_0_22"/>
          <p:cNvSpPr txBox="1"/>
          <p:nvPr/>
        </p:nvSpPr>
        <p:spPr>
          <a:xfrm>
            <a:off x="420663" y="1334697"/>
            <a:ext cx="11345100" cy="489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lt1"/>
                </a:solidFill>
                <a:latin typeface="Calibri"/>
                <a:ea typeface="Calibri"/>
                <a:cs typeface="Calibri"/>
                <a:sym typeface="Calibri"/>
              </a:rPr>
              <a:t>The proposed prototype service satellite is a hybrid model inspired from various space missions and autonomous systems including the ISSS and ERA respectively. The presented model can reduce the cost of satellite service dramatically and also avoid human intervention thereby saving lives. The proposed telerobot can be used as a pragmatic solution to clear space debris,  keeping our cosmos available for future missions.</a:t>
            </a:r>
            <a:endParaRPr sz="2400">
              <a:solidFill>
                <a:schemeClr val="lt1"/>
              </a:solidFill>
              <a:latin typeface="Calibri"/>
              <a:ea typeface="Calibri"/>
              <a:cs typeface="Calibri"/>
              <a:sym typeface="Calibri"/>
            </a:endParaRPr>
          </a:p>
          <a:p>
            <a:pPr marL="0" marR="0" lvl="0" indent="0" algn="l" rtl="0">
              <a:spcBef>
                <a:spcPts val="0"/>
              </a:spcBef>
              <a:spcAft>
                <a:spcPts val="0"/>
              </a:spcAft>
              <a:buNone/>
            </a:pPr>
            <a:endParaRPr sz="2400">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IN" sz="2400">
                <a:solidFill>
                  <a:schemeClr val="lt1"/>
                </a:solidFill>
                <a:latin typeface="Calibri"/>
                <a:ea typeface="Calibri"/>
                <a:cs typeface="Calibri"/>
                <a:sym typeface="Calibri"/>
              </a:rPr>
              <a:t>The prototype can be extended to implementing a part/tool replacement box on the host satellite from which the robot arms can replace the tool on the end-effector based on the servicing operation to be performed.</a:t>
            </a:r>
            <a:endParaRPr sz="2400">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IN" sz="2400">
                <a:solidFill>
                  <a:schemeClr val="lt1"/>
                </a:solidFill>
                <a:latin typeface="Calibri"/>
                <a:ea typeface="Calibri"/>
                <a:cs typeface="Calibri"/>
                <a:sym typeface="Calibri"/>
              </a:rPr>
              <a:t>Also by using the force analysis on the end-effector, we can accurately determine the force required to sturdily grab the satellite to be serviced.</a:t>
            </a:r>
            <a:endParaRPr sz="2400">
              <a:solidFill>
                <a:schemeClr val="lt1"/>
              </a:solidFill>
              <a:latin typeface="Calibri"/>
              <a:ea typeface="Calibri"/>
              <a:cs typeface="Calibri"/>
              <a:sym typeface="Calibri"/>
            </a:endParaRPr>
          </a:p>
          <a:p>
            <a:pPr marL="0" marR="0" lvl="0" indent="0" algn="l" rtl="0">
              <a:spcBef>
                <a:spcPts val="0"/>
              </a:spcBef>
              <a:spcAft>
                <a:spcPts val="0"/>
              </a:spcAft>
              <a:buNone/>
            </a:pPr>
            <a:endParaRPr sz="2400">
              <a:solidFill>
                <a:schemeClr val="lt1"/>
              </a:solidFill>
              <a:latin typeface="Calibri"/>
              <a:ea typeface="Calibri"/>
              <a:cs typeface="Calibri"/>
              <a:sym typeface="Calibri"/>
            </a:endParaRPr>
          </a:p>
          <a:p>
            <a:pPr marL="0" marR="0" lvl="0" indent="0" algn="l"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10671232e73_1_10"/>
          <p:cNvSpPr txBox="1">
            <a:spLocks noGrp="1"/>
          </p:cNvSpPr>
          <p:nvPr>
            <p:ph type="title"/>
          </p:nvPr>
        </p:nvSpPr>
        <p:spPr>
          <a:xfrm>
            <a:off x="376325" y="271450"/>
            <a:ext cx="3889500" cy="74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Introduction</a:t>
            </a:r>
            <a:endParaRPr b="1">
              <a:solidFill>
                <a:schemeClr val="lt1"/>
              </a:solidFill>
            </a:endParaRPr>
          </a:p>
        </p:txBody>
      </p:sp>
      <p:sp>
        <p:nvSpPr>
          <p:cNvPr id="96" name="Google Shape;96;g10671232e73_1_10"/>
          <p:cNvSpPr txBox="1"/>
          <p:nvPr/>
        </p:nvSpPr>
        <p:spPr>
          <a:xfrm>
            <a:off x="214325" y="1300175"/>
            <a:ext cx="117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97" name="Google Shape;97;g10671232e73_1_10"/>
          <p:cNvSpPr txBox="1"/>
          <p:nvPr/>
        </p:nvSpPr>
        <p:spPr>
          <a:xfrm>
            <a:off x="228600" y="1057275"/>
            <a:ext cx="1168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98" name="Google Shape;98;g10671232e73_1_10"/>
          <p:cNvSpPr txBox="1"/>
          <p:nvPr/>
        </p:nvSpPr>
        <p:spPr>
          <a:xfrm>
            <a:off x="376325" y="1057275"/>
            <a:ext cx="11625300" cy="105744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Satellite servicing on orbit is complicated by several factors primarily because nearly </a:t>
            </a:r>
            <a:r>
              <a:rPr lang="en-IN" sz="2500">
                <a:solidFill>
                  <a:schemeClr val="accent4"/>
                </a:solidFill>
                <a:latin typeface="Calibri"/>
                <a:ea typeface="Calibri"/>
                <a:cs typeface="Calibri"/>
                <a:sym typeface="Calibri"/>
              </a:rPr>
              <a:t>all satellites don't have the ability to service themselves</a:t>
            </a:r>
            <a:r>
              <a:rPr lang="en-IN" sz="2500">
                <a:solidFill>
                  <a:schemeClr val="lt1"/>
                </a:solidFill>
                <a:latin typeface="Calibri"/>
                <a:ea typeface="Calibri"/>
                <a:cs typeface="Calibri"/>
                <a:sym typeface="Calibri"/>
              </a:rPr>
              <a:t>.</a:t>
            </a:r>
            <a:endParaRPr sz="2500">
              <a:solidFill>
                <a:schemeClr val="lt1"/>
              </a:solidFill>
              <a:latin typeface="Calibri"/>
              <a:ea typeface="Calibri"/>
              <a:cs typeface="Calibri"/>
              <a:sym typeface="Calibri"/>
            </a:endParaRPr>
          </a:p>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Servicing involves cutting and partially removing the protective thermal blanketing prior to servicing a satellite operation.</a:t>
            </a:r>
            <a:endParaRPr sz="2500">
              <a:solidFill>
                <a:schemeClr val="lt1"/>
              </a:solidFill>
              <a:latin typeface="Calibri"/>
              <a:ea typeface="Calibri"/>
              <a:cs typeface="Calibri"/>
              <a:sym typeface="Calibri"/>
            </a:endParaRPr>
          </a:p>
          <a:p>
            <a:pPr marL="457200" lvl="0" indent="-387350" algn="l" rtl="0">
              <a:spcBef>
                <a:spcPts val="0"/>
              </a:spcBef>
              <a:spcAft>
                <a:spcPts val="0"/>
              </a:spcAft>
              <a:buClr>
                <a:schemeClr val="lt1"/>
              </a:buClr>
              <a:buSzPts val="2500"/>
              <a:buFont typeface="Calibri"/>
              <a:buChar char="●"/>
            </a:pPr>
            <a:r>
              <a:rPr lang="en-IN" sz="2500">
                <a:solidFill>
                  <a:schemeClr val="accent4"/>
                </a:solidFill>
                <a:latin typeface="Calibri"/>
                <a:ea typeface="Calibri"/>
                <a:cs typeface="Calibri"/>
                <a:sym typeface="Calibri"/>
              </a:rPr>
              <a:t>Long telemetry delays</a:t>
            </a:r>
            <a:r>
              <a:rPr lang="en-IN" sz="2500">
                <a:solidFill>
                  <a:schemeClr val="lt1"/>
                </a:solidFill>
                <a:latin typeface="Calibri"/>
                <a:ea typeface="Calibri"/>
                <a:cs typeface="Calibri"/>
                <a:sym typeface="Calibri"/>
              </a:rPr>
              <a:t> </a:t>
            </a:r>
            <a:r>
              <a:rPr lang="en-IN" sz="2500">
                <a:solidFill>
                  <a:schemeClr val="accent4"/>
                </a:solidFill>
                <a:latin typeface="Calibri"/>
                <a:ea typeface="Calibri"/>
                <a:cs typeface="Calibri"/>
                <a:sym typeface="Calibri"/>
              </a:rPr>
              <a:t>between satellites</a:t>
            </a:r>
            <a:r>
              <a:rPr lang="en-IN" sz="2500">
                <a:solidFill>
                  <a:schemeClr val="lt1"/>
                </a:solidFill>
                <a:latin typeface="Calibri"/>
                <a:ea typeface="Calibri"/>
                <a:cs typeface="Calibri"/>
                <a:sym typeface="Calibri"/>
              </a:rPr>
              <a:t>, limited and obstructed views through the camera are some of the challenges faced by the Earth-based operator. </a:t>
            </a:r>
            <a:endParaRPr sz="2500">
              <a:solidFill>
                <a:schemeClr val="lt1"/>
              </a:solidFill>
              <a:latin typeface="Calibri"/>
              <a:ea typeface="Calibri"/>
              <a:cs typeface="Calibri"/>
              <a:sym typeface="Calibri"/>
            </a:endParaRPr>
          </a:p>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Despite the limitations, utilizing satellite servicing robots can bring down the cost of a space mission by enhancing the orbital lifetime of the designated satellites.</a:t>
            </a:r>
            <a:endParaRPr sz="2500">
              <a:solidFill>
                <a:schemeClr val="lt1"/>
              </a:solidFill>
              <a:latin typeface="Calibri"/>
              <a:ea typeface="Calibri"/>
              <a:cs typeface="Calibri"/>
              <a:sym typeface="Calibri"/>
            </a:endParaRPr>
          </a:p>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The applications are not only limited to Satellite Servicing but can also be extended to implement </a:t>
            </a:r>
            <a:r>
              <a:rPr lang="en-IN" sz="2500">
                <a:solidFill>
                  <a:schemeClr val="accent4"/>
                </a:solidFill>
                <a:latin typeface="Calibri"/>
                <a:ea typeface="Calibri"/>
                <a:cs typeface="Calibri"/>
                <a:sym typeface="Calibri"/>
              </a:rPr>
              <a:t>space junk cleaning missions</a:t>
            </a:r>
            <a:r>
              <a:rPr lang="en-IN" sz="2500">
                <a:solidFill>
                  <a:schemeClr val="lt1"/>
                </a:solidFill>
                <a:latin typeface="Calibri"/>
                <a:ea typeface="Calibri"/>
                <a:cs typeface="Calibri"/>
                <a:sym typeface="Calibri"/>
              </a:rPr>
              <a:t>.</a:t>
            </a:r>
            <a:endParaRPr sz="2500">
              <a:solidFill>
                <a:schemeClr val="lt1"/>
              </a:solidFill>
              <a:latin typeface="Calibri"/>
              <a:ea typeface="Calibri"/>
              <a:cs typeface="Calibri"/>
              <a:sym typeface="Calibri"/>
            </a:endParaRPr>
          </a:p>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Our orbit is filled with debris, including chunks of dead satellites &amp; discarded rockets.</a:t>
            </a:r>
            <a:endParaRPr sz="2500">
              <a:solidFill>
                <a:schemeClr val="lt1"/>
              </a:solidFill>
              <a:latin typeface="Calibri"/>
              <a:ea typeface="Calibri"/>
              <a:cs typeface="Calibri"/>
              <a:sym typeface="Calibri"/>
            </a:endParaRPr>
          </a:p>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The  Satellite servicing model can be used to latch onto debris before diving back down to Earth, where both machine and junk will burn up in the atmosphere.</a:t>
            </a: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0668d44170_0_29"/>
          <p:cNvSpPr txBox="1">
            <a:spLocks noGrp="1"/>
          </p:cNvSpPr>
          <p:nvPr>
            <p:ph type="title"/>
          </p:nvPr>
        </p:nvSpPr>
        <p:spPr>
          <a:xfrm>
            <a:off x="151933" y="922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Individual Contribution</a:t>
            </a:r>
            <a:endParaRPr b="1">
              <a:solidFill>
                <a:schemeClr val="lt1"/>
              </a:solidFill>
            </a:endParaRPr>
          </a:p>
        </p:txBody>
      </p:sp>
      <p:sp>
        <p:nvSpPr>
          <p:cNvPr id="237" name="Google Shape;237;g10668d44170_0_29"/>
          <p:cNvSpPr txBox="1"/>
          <p:nvPr/>
        </p:nvSpPr>
        <p:spPr>
          <a:xfrm>
            <a:off x="478950" y="1328625"/>
            <a:ext cx="11319300" cy="507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lt1"/>
                </a:solidFill>
                <a:latin typeface="Calibri"/>
                <a:ea typeface="Calibri"/>
                <a:cs typeface="Calibri"/>
                <a:sym typeface="Calibri"/>
              </a:rPr>
              <a:t> </a:t>
            </a:r>
            <a:r>
              <a:rPr lang="en-IN" sz="2500">
                <a:solidFill>
                  <a:schemeClr val="lt1"/>
                </a:solidFill>
                <a:latin typeface="Calibri"/>
                <a:ea typeface="Calibri"/>
                <a:cs typeface="Calibri"/>
                <a:sym typeface="Calibri"/>
              </a:rPr>
              <a:t>Sandeep:</a:t>
            </a:r>
            <a:endParaRPr sz="2500">
              <a:solidFill>
                <a:schemeClr val="lt1"/>
              </a:solidFill>
              <a:latin typeface="Calibri"/>
              <a:ea typeface="Calibri"/>
              <a:cs typeface="Calibri"/>
              <a:sym typeface="Calibri"/>
            </a:endParaRPr>
          </a:p>
          <a:p>
            <a:pPr marL="0" marR="0" lvl="0" indent="0" algn="l" rtl="0">
              <a:spcBef>
                <a:spcPts val="0"/>
              </a:spcBef>
              <a:spcAft>
                <a:spcPts val="0"/>
              </a:spcAft>
              <a:buNone/>
            </a:pPr>
            <a:r>
              <a:rPr lang="en-IN" sz="2500">
                <a:solidFill>
                  <a:schemeClr val="lt1"/>
                </a:solidFill>
                <a:latin typeface="Calibri"/>
                <a:ea typeface="Calibri"/>
                <a:cs typeface="Calibri"/>
                <a:sym typeface="Calibri"/>
              </a:rPr>
              <a:t>CAD : Base, lower wrist, End effector parts of the Arm</a:t>
            </a:r>
            <a:endParaRPr sz="2500">
              <a:solidFill>
                <a:schemeClr val="lt1"/>
              </a:solidFill>
              <a:latin typeface="Calibri"/>
              <a:ea typeface="Calibri"/>
              <a:cs typeface="Calibri"/>
              <a:sym typeface="Calibri"/>
            </a:endParaRPr>
          </a:p>
          <a:p>
            <a:pPr marL="0" marR="0" lvl="0" indent="0" algn="l" rtl="0">
              <a:spcBef>
                <a:spcPts val="0"/>
              </a:spcBef>
              <a:spcAft>
                <a:spcPts val="0"/>
              </a:spcAft>
              <a:buNone/>
            </a:pPr>
            <a:r>
              <a:rPr lang="en-IN" sz="2500">
                <a:solidFill>
                  <a:schemeClr val="lt1"/>
                </a:solidFill>
                <a:latin typeface="Calibri"/>
                <a:ea typeface="Calibri"/>
                <a:cs typeface="Calibri"/>
                <a:sym typeface="Calibri"/>
              </a:rPr>
              <a:t>ROS : Teleop script and launch file, generating urdf and zacro files, adding controllers   to joints</a:t>
            </a:r>
            <a:endParaRPr sz="2500">
              <a:solidFill>
                <a:schemeClr val="lt1"/>
              </a:solidFill>
              <a:latin typeface="Calibri"/>
              <a:ea typeface="Calibri"/>
              <a:cs typeface="Calibri"/>
              <a:sym typeface="Calibri"/>
            </a:endParaRPr>
          </a:p>
          <a:p>
            <a:pPr marL="0" marR="0" lvl="0" indent="0" algn="l" rtl="0">
              <a:spcBef>
                <a:spcPts val="0"/>
              </a:spcBef>
              <a:spcAft>
                <a:spcPts val="0"/>
              </a:spcAft>
              <a:buNone/>
            </a:pPr>
            <a:endParaRPr sz="2500">
              <a:solidFill>
                <a:schemeClr val="lt1"/>
              </a:solidFill>
              <a:latin typeface="Calibri"/>
              <a:ea typeface="Calibri"/>
              <a:cs typeface="Calibri"/>
              <a:sym typeface="Calibri"/>
            </a:endParaRPr>
          </a:p>
          <a:p>
            <a:pPr marL="0" marR="0" lvl="0" indent="0" algn="l" rtl="0">
              <a:spcBef>
                <a:spcPts val="0"/>
              </a:spcBef>
              <a:spcAft>
                <a:spcPts val="0"/>
              </a:spcAft>
              <a:buNone/>
            </a:pPr>
            <a:r>
              <a:rPr lang="en-IN" sz="2500">
                <a:solidFill>
                  <a:schemeClr val="lt1"/>
                </a:solidFill>
                <a:latin typeface="Calibri"/>
                <a:ea typeface="Calibri"/>
                <a:cs typeface="Calibri"/>
                <a:sym typeface="Calibri"/>
              </a:rPr>
              <a:t>Adarsh :</a:t>
            </a:r>
            <a:endParaRPr sz="2500">
              <a:solidFill>
                <a:schemeClr val="lt1"/>
              </a:solidFill>
              <a:latin typeface="Calibri"/>
              <a:ea typeface="Calibri"/>
              <a:cs typeface="Calibri"/>
              <a:sym typeface="Calibri"/>
            </a:endParaRPr>
          </a:p>
          <a:p>
            <a:pPr marL="0" lvl="0" indent="0" algn="l" rtl="0">
              <a:spcBef>
                <a:spcPts val="0"/>
              </a:spcBef>
              <a:spcAft>
                <a:spcPts val="0"/>
              </a:spcAft>
              <a:buNone/>
            </a:pPr>
            <a:r>
              <a:rPr lang="en-IN" sz="2500">
                <a:solidFill>
                  <a:schemeClr val="lt1"/>
                </a:solidFill>
                <a:latin typeface="Calibri"/>
                <a:ea typeface="Calibri"/>
                <a:cs typeface="Calibri"/>
                <a:sym typeface="Calibri"/>
              </a:rPr>
              <a:t>CAD : Upper and Lower Limbs, Cutter Apparatus parts of the Arm</a:t>
            </a:r>
            <a:endParaRPr sz="2500">
              <a:solidFill>
                <a:schemeClr val="lt1"/>
              </a:solidFill>
              <a:latin typeface="Calibri"/>
              <a:ea typeface="Calibri"/>
              <a:cs typeface="Calibri"/>
              <a:sym typeface="Calibri"/>
            </a:endParaRPr>
          </a:p>
          <a:p>
            <a:pPr marL="0" lvl="0" indent="0" algn="l" rtl="0">
              <a:spcBef>
                <a:spcPts val="0"/>
              </a:spcBef>
              <a:spcAft>
                <a:spcPts val="0"/>
              </a:spcAft>
              <a:buNone/>
            </a:pPr>
            <a:r>
              <a:rPr lang="en-IN" sz="2500">
                <a:solidFill>
                  <a:schemeClr val="lt1"/>
                </a:solidFill>
                <a:latin typeface="Calibri"/>
                <a:ea typeface="Calibri"/>
                <a:cs typeface="Calibri"/>
                <a:sym typeface="Calibri"/>
              </a:rPr>
              <a:t>ROS : Servicing move script and launch file, time delay script</a:t>
            </a: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r>
              <a:rPr lang="en-IN" sz="2500">
                <a:solidFill>
                  <a:schemeClr val="lt1"/>
                </a:solidFill>
                <a:latin typeface="Calibri"/>
                <a:ea typeface="Calibri"/>
                <a:cs typeface="Calibri"/>
                <a:sym typeface="Calibri"/>
              </a:rPr>
              <a:t>Common : </a:t>
            </a:r>
            <a:endParaRPr sz="25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IN" sz="2500">
                <a:solidFill>
                  <a:schemeClr val="lt1"/>
                </a:solidFill>
                <a:latin typeface="Calibri"/>
                <a:ea typeface="Calibri"/>
                <a:cs typeface="Calibri"/>
                <a:sym typeface="Calibri"/>
              </a:rPr>
              <a:t>DH frame assignment, overall final CAD assembly, Matlab FK/IK validation, workspace, servicing_arm launch file, adding cameras to model</a:t>
            </a:r>
            <a:endParaRPr sz="2500">
              <a:solidFill>
                <a:schemeClr val="lt1"/>
              </a:solidFill>
              <a:latin typeface="Calibri"/>
              <a:ea typeface="Calibri"/>
              <a:cs typeface="Calibri"/>
              <a:sym typeface="Calibri"/>
            </a:endParaRPr>
          </a:p>
          <a:p>
            <a:pPr marL="0" marR="0" lvl="0" indent="0" algn="l"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0668d44170_0_36"/>
          <p:cNvSpPr txBox="1">
            <a:spLocks noGrp="1"/>
          </p:cNvSpPr>
          <p:nvPr>
            <p:ph type="title"/>
          </p:nvPr>
        </p:nvSpPr>
        <p:spPr>
          <a:xfrm>
            <a:off x="151933" y="922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References</a:t>
            </a:r>
            <a:endParaRPr b="1">
              <a:solidFill>
                <a:schemeClr val="lt1"/>
              </a:solidFill>
            </a:endParaRPr>
          </a:p>
        </p:txBody>
      </p:sp>
      <p:sp>
        <p:nvSpPr>
          <p:cNvPr id="243" name="Google Shape;243;g10668d44170_0_36"/>
          <p:cNvSpPr txBox="1"/>
          <p:nvPr/>
        </p:nvSpPr>
        <p:spPr>
          <a:xfrm>
            <a:off x="281700" y="1029975"/>
            <a:ext cx="11753700" cy="60030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400"/>
              <a:buChar char="•"/>
            </a:pPr>
            <a:r>
              <a:rPr lang="en-IN" sz="2400" i="1">
                <a:solidFill>
                  <a:schemeClr val="lt1"/>
                </a:solidFill>
                <a:latin typeface="Calibri"/>
                <a:ea typeface="Calibri"/>
                <a:cs typeface="Calibri"/>
                <a:sym typeface="Calibri"/>
              </a:rPr>
              <a:t>On-Orbit Satellite Servicing Study, NASA SSPD Project Report [Online]. Available: </a:t>
            </a:r>
            <a:r>
              <a:rPr lang="en-IN" sz="2400" i="1" u="sng">
                <a:solidFill>
                  <a:schemeClr val="hlink"/>
                </a:solidFill>
                <a:latin typeface="Calibri"/>
                <a:ea typeface="Calibri"/>
                <a:cs typeface="Calibri"/>
                <a:sym typeface="Calibri"/>
                <a:hlinkClick r:id="rId3"/>
              </a:rPr>
              <a:t>https://nexis.gsfc.nasa.gov/images/NASA_Satellite%20Servicing_Project_Report_0511.pdf</a:t>
            </a:r>
            <a:endParaRPr/>
          </a:p>
          <a:p>
            <a:pPr marL="342900" marR="0" lvl="0" indent="-342900" algn="l" rtl="0">
              <a:spcBef>
                <a:spcPts val="0"/>
              </a:spcBef>
              <a:spcAft>
                <a:spcPts val="0"/>
              </a:spcAft>
              <a:buClr>
                <a:schemeClr val="lt1"/>
              </a:buClr>
              <a:buSzPts val="2400"/>
              <a:buChar char="•"/>
            </a:pPr>
            <a:r>
              <a:rPr lang="en-IN" sz="2400" i="1">
                <a:solidFill>
                  <a:schemeClr val="lt1"/>
                </a:solidFill>
                <a:latin typeface="Calibri"/>
                <a:ea typeface="Calibri"/>
                <a:cs typeface="Calibri"/>
                <a:sym typeface="Calibri"/>
              </a:rPr>
              <a:t>NASA GSFC, “Robotic Refueling Mission.” [Online]. </a:t>
            </a:r>
            <a:endParaRPr sz="2400" i="1">
              <a:solidFill>
                <a:schemeClr val="lt1"/>
              </a:solidFill>
              <a:latin typeface="Calibri"/>
              <a:ea typeface="Calibri"/>
              <a:cs typeface="Calibri"/>
              <a:sym typeface="Calibri"/>
            </a:endParaRPr>
          </a:p>
          <a:p>
            <a:pPr marL="0" marR="0" lvl="0" indent="0" algn="l" rtl="0">
              <a:spcBef>
                <a:spcPts val="0"/>
              </a:spcBef>
              <a:spcAft>
                <a:spcPts val="0"/>
              </a:spcAft>
              <a:buNone/>
            </a:pPr>
            <a:r>
              <a:rPr lang="en-IN" sz="2400" i="1">
                <a:solidFill>
                  <a:schemeClr val="lt1"/>
                </a:solidFill>
                <a:latin typeface="Calibri"/>
                <a:ea typeface="Calibri"/>
                <a:cs typeface="Calibri"/>
                <a:sym typeface="Calibri"/>
              </a:rPr>
              <a:t>     Available: </a:t>
            </a:r>
            <a:r>
              <a:rPr lang="en-IN" sz="2400" i="1" u="sng">
                <a:solidFill>
                  <a:schemeClr val="hlink"/>
                </a:solidFill>
                <a:latin typeface="Calibri"/>
                <a:ea typeface="Calibri"/>
                <a:cs typeface="Calibri"/>
                <a:sym typeface="Calibri"/>
                <a:hlinkClick r:id="rId4"/>
              </a:rPr>
              <a:t>https://sspd.gsfc.nasa.gov/RRM3.html</a:t>
            </a:r>
            <a:endParaRPr sz="2400" i="1">
              <a:solidFill>
                <a:schemeClr val="lt1"/>
              </a:solidFill>
              <a:latin typeface="Calibri"/>
              <a:ea typeface="Calibri"/>
              <a:cs typeface="Calibri"/>
              <a:sym typeface="Calibri"/>
            </a:endParaRPr>
          </a:p>
          <a:p>
            <a:pPr marL="0" marR="0" lvl="0" indent="0" algn="l" rtl="0">
              <a:spcBef>
                <a:spcPts val="0"/>
              </a:spcBef>
              <a:spcAft>
                <a:spcPts val="0"/>
              </a:spcAft>
              <a:buNone/>
            </a:pPr>
            <a:endParaRPr sz="2400" i="1">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400"/>
              <a:buFont typeface="Calibri"/>
              <a:buChar char="•"/>
            </a:pPr>
            <a:r>
              <a:rPr lang="en-IN" sz="2400" i="1">
                <a:solidFill>
                  <a:schemeClr val="lt1"/>
                </a:solidFill>
                <a:latin typeface="Calibri"/>
                <a:ea typeface="Calibri"/>
                <a:cs typeface="Calibri"/>
                <a:sym typeface="Calibri"/>
              </a:rPr>
              <a:t>W. Pryor, B. P. Vagvolgyi, W. J. Gallagher, A. Deguet, S. Leonard, L. L. Whitcomb, and P.</a:t>
            </a:r>
            <a:endParaRPr sz="2400" i="1">
              <a:solidFill>
                <a:schemeClr val="lt1"/>
              </a:solidFill>
              <a:latin typeface="Calibri"/>
              <a:ea typeface="Calibri"/>
              <a:cs typeface="Calibri"/>
              <a:sym typeface="Calibri"/>
            </a:endParaRPr>
          </a:p>
          <a:p>
            <a:pPr marL="0" marR="0" lvl="0" indent="0" algn="l" rtl="0">
              <a:spcBef>
                <a:spcPts val="0"/>
              </a:spcBef>
              <a:spcAft>
                <a:spcPts val="0"/>
              </a:spcAft>
              <a:buNone/>
            </a:pPr>
            <a:r>
              <a:rPr lang="en-IN" sz="2400" i="1">
                <a:solidFill>
                  <a:schemeClr val="lt1"/>
                </a:solidFill>
                <a:latin typeface="Calibri"/>
                <a:ea typeface="Calibri"/>
                <a:cs typeface="Calibri"/>
                <a:sym typeface="Calibri"/>
              </a:rPr>
              <a:t>     Kazanzides, “Experimental evaluation of teleoperation interfaces for cutting of satellite</a:t>
            </a:r>
            <a:endParaRPr sz="2400" i="1">
              <a:solidFill>
                <a:schemeClr val="lt1"/>
              </a:solidFill>
              <a:latin typeface="Calibri"/>
              <a:ea typeface="Calibri"/>
              <a:cs typeface="Calibri"/>
              <a:sym typeface="Calibri"/>
            </a:endParaRPr>
          </a:p>
          <a:p>
            <a:pPr marL="0" marR="0" lvl="0" indent="0" algn="l" rtl="0">
              <a:spcBef>
                <a:spcPts val="0"/>
              </a:spcBef>
              <a:spcAft>
                <a:spcPts val="0"/>
              </a:spcAft>
              <a:buNone/>
            </a:pPr>
            <a:r>
              <a:rPr lang="en-IN" sz="2400" i="1">
                <a:solidFill>
                  <a:schemeClr val="lt1"/>
                </a:solidFill>
                <a:latin typeface="Calibri"/>
                <a:ea typeface="Calibri"/>
                <a:cs typeface="Calibri"/>
                <a:sym typeface="Calibri"/>
              </a:rPr>
              <a:t>     insulation,” in IEEE Intl. Conf. on Robotics and Automation (ICRA), May 2019, pp. 775–4781</a:t>
            </a:r>
            <a:endParaRPr sz="2400" i="1">
              <a:solidFill>
                <a:schemeClr val="lt1"/>
              </a:solidFill>
              <a:latin typeface="Calibri"/>
              <a:ea typeface="Calibri"/>
              <a:cs typeface="Calibri"/>
              <a:sym typeface="Calibri"/>
            </a:endParaRPr>
          </a:p>
          <a:p>
            <a:pPr marL="0" marR="0" lvl="0" indent="0" algn="l" rtl="0">
              <a:spcBef>
                <a:spcPts val="0"/>
              </a:spcBef>
              <a:spcAft>
                <a:spcPts val="0"/>
              </a:spcAft>
              <a:buNone/>
            </a:pPr>
            <a:endParaRPr sz="2400" i="1">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400"/>
              <a:buFont typeface="Calibri"/>
              <a:buChar char="•"/>
            </a:pPr>
            <a:r>
              <a:rPr lang="en-IN" sz="2400" i="1">
                <a:solidFill>
                  <a:schemeClr val="lt1"/>
                </a:solidFill>
                <a:latin typeface="Calibri"/>
                <a:ea typeface="Calibri"/>
                <a:cs typeface="Calibri"/>
                <a:sym typeface="Calibri"/>
              </a:rPr>
              <a:t>European Robotic Arm (ERA) The International Space Station’s Latest Upgrade, [Online] -</a:t>
            </a:r>
            <a:endParaRPr sz="2400" i="1">
              <a:solidFill>
                <a:schemeClr val="lt1"/>
              </a:solidFill>
              <a:latin typeface="Calibri"/>
              <a:ea typeface="Calibri"/>
              <a:cs typeface="Calibri"/>
              <a:sym typeface="Calibri"/>
            </a:endParaRPr>
          </a:p>
          <a:p>
            <a:pPr marL="0" marR="0" lvl="0" indent="0" algn="l" rtl="0">
              <a:spcBef>
                <a:spcPts val="0"/>
              </a:spcBef>
              <a:spcAft>
                <a:spcPts val="0"/>
              </a:spcAft>
              <a:buNone/>
            </a:pPr>
            <a:r>
              <a:rPr lang="en-IN" sz="2400" i="1">
                <a:solidFill>
                  <a:schemeClr val="lt1"/>
                </a:solidFill>
                <a:latin typeface="Calibri"/>
                <a:ea typeface="Calibri"/>
                <a:cs typeface="Calibri"/>
                <a:sym typeface="Calibri"/>
              </a:rPr>
              <a:t>     </a:t>
            </a:r>
            <a:r>
              <a:rPr lang="en-IN" sz="2400" i="1" u="sng">
                <a:solidFill>
                  <a:schemeClr val="hlink"/>
                </a:solidFill>
                <a:latin typeface="Calibri"/>
                <a:ea typeface="Calibri"/>
                <a:cs typeface="Calibri"/>
                <a:sym typeface="Calibri"/>
                <a:hlinkClick r:id="rId5"/>
              </a:rPr>
              <a:t>https://esamultimedia.esa.int/docs/science/ERA_brochure_EN_print.pdf</a:t>
            </a:r>
            <a:endParaRPr sz="2400" i="1">
              <a:solidFill>
                <a:schemeClr val="lt1"/>
              </a:solidFill>
              <a:latin typeface="Calibri"/>
              <a:ea typeface="Calibri"/>
              <a:cs typeface="Calibri"/>
              <a:sym typeface="Calibri"/>
            </a:endParaRPr>
          </a:p>
          <a:p>
            <a:pPr marL="0" marR="0" lvl="0" indent="0" algn="l" rtl="0">
              <a:spcBef>
                <a:spcPts val="0"/>
              </a:spcBef>
              <a:spcAft>
                <a:spcPts val="0"/>
              </a:spcAft>
              <a:buNone/>
            </a:pPr>
            <a:endParaRPr sz="2400" i="1">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400"/>
              <a:buChar char="•"/>
            </a:pPr>
            <a:r>
              <a:rPr lang="en-IN" sz="2400" i="1">
                <a:solidFill>
                  <a:schemeClr val="lt1"/>
                </a:solidFill>
                <a:latin typeface="Calibri"/>
                <a:ea typeface="Calibri"/>
                <a:cs typeface="Calibri"/>
                <a:sym typeface="Calibri"/>
              </a:rPr>
              <a:t>H.J. Cruijssen; M. Ellenbroek; M. Henderson; H. Petersen; P. Verzijden; M. Visser (May 2014). "42nd Aerospace Mechanism Symposium: The European Robotic Arm: A High-Performance Mechanism Finally on its way to Space" (PDF). NASA. pp. 321–323, 329</a:t>
            </a:r>
            <a:r>
              <a:rPr lang="en-IN" sz="2400">
                <a:solidFill>
                  <a:schemeClr val="lt1"/>
                </a:solidFill>
                <a:latin typeface="Calibri"/>
                <a:ea typeface="Calibri"/>
                <a:cs typeface="Calibri"/>
                <a:sym typeface="Calibri"/>
              </a:rPr>
              <a:t>.</a:t>
            </a:r>
            <a:endParaRPr sz="2400">
              <a:solidFill>
                <a:schemeClr val="lt1"/>
              </a:solidFill>
              <a:latin typeface="Calibri"/>
              <a:ea typeface="Calibri"/>
              <a:cs typeface="Calibri"/>
              <a:sym typeface="Calibri"/>
            </a:endParaRPr>
          </a:p>
          <a:p>
            <a:pPr marL="0" marR="0" lvl="0" indent="0" algn="l"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txBox="1">
            <a:spLocks noGrp="1"/>
          </p:cNvSpPr>
          <p:nvPr>
            <p:ph type="body" idx="1"/>
          </p:nvPr>
        </p:nvSpPr>
        <p:spPr>
          <a:xfrm>
            <a:off x="4848726" y="2900446"/>
            <a:ext cx="3284621" cy="88549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400"/>
              <a:buNone/>
            </a:pPr>
            <a:r>
              <a:rPr lang="en-IN" sz="4400" b="1">
                <a:solidFill>
                  <a:schemeClr val="lt1"/>
                </a:solidFill>
              </a:rPr>
              <a:t>Thank You!</a:t>
            </a:r>
            <a:endParaRPr sz="4400" b="1">
              <a:solidFill>
                <a:schemeClr val="lt1"/>
              </a:solidFill>
            </a:endParaRPr>
          </a:p>
        </p:txBody>
      </p:sp>
      <p:sp>
        <p:nvSpPr>
          <p:cNvPr id="249" name="Google Shape;249;p17"/>
          <p:cNvSpPr txBox="1"/>
          <p:nvPr/>
        </p:nvSpPr>
        <p:spPr>
          <a:xfrm>
            <a:off x="2282500" y="5616825"/>
            <a:ext cx="86778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700">
                <a:solidFill>
                  <a:schemeClr val="lt1"/>
                </a:solidFill>
                <a:latin typeface="Calibri"/>
                <a:ea typeface="Calibri"/>
                <a:cs typeface="Calibri"/>
                <a:sym typeface="Calibri"/>
              </a:rPr>
              <a:t>Project Code Files: </a:t>
            </a:r>
            <a:r>
              <a:rPr lang="en-IN" sz="1700" u="sng">
                <a:solidFill>
                  <a:srgbClr val="00FF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https://drive.google.com/drive/folders/1KleezPnt2n8eWvoP54c76yKUqCBaQALt?usp=sharing</a:t>
            </a:r>
            <a:endParaRPr sz="1700">
              <a:solidFill>
                <a:srgbClr val="00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37CE92C4-FF28-4F9A-9BC7-F095C8654741}"/>
              </a:ext>
            </a:extLst>
          </p:cNvPr>
          <p:cNvPicPr>
            <a:picLocks noChangeAspect="1"/>
          </p:cNvPicPr>
          <p:nvPr/>
        </p:nvPicPr>
        <p:blipFill>
          <a:blip r:embed="rId2"/>
          <a:stretch>
            <a:fillRect/>
          </a:stretch>
        </p:blipFill>
        <p:spPr>
          <a:xfrm>
            <a:off x="3570878" y="0"/>
            <a:ext cx="5050243" cy="6858000"/>
          </a:xfrm>
          <a:prstGeom prst="rect">
            <a:avLst/>
          </a:prstGeom>
        </p:spPr>
      </p:pic>
      <p:cxnSp>
        <p:nvCxnSpPr>
          <p:cNvPr id="11" name="Straight Arrow Connector 10">
            <a:extLst>
              <a:ext uri="{FF2B5EF4-FFF2-40B4-BE49-F238E27FC236}">
                <a16:creationId xmlns:a16="http://schemas.microsoft.com/office/drawing/2014/main" id="{CFDD18B6-0565-4990-922D-080B5944551B}"/>
              </a:ext>
            </a:extLst>
          </p:cNvPr>
          <p:cNvCxnSpPr>
            <a:cxnSpLocks/>
          </p:cNvCxnSpPr>
          <p:nvPr/>
        </p:nvCxnSpPr>
        <p:spPr>
          <a:xfrm>
            <a:off x="5126804" y="5511800"/>
            <a:ext cx="0" cy="1248596"/>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8858FE9-68E5-4829-9BDC-88CDFBA5DEB2}"/>
              </a:ext>
            </a:extLst>
          </p:cNvPr>
          <p:cNvCxnSpPr>
            <a:cxnSpLocks/>
          </p:cNvCxnSpPr>
          <p:nvPr/>
        </p:nvCxnSpPr>
        <p:spPr>
          <a:xfrm flipV="1">
            <a:off x="4404360" y="5044440"/>
            <a:ext cx="20320" cy="39624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DB31AC6-3ABA-41BF-9BBE-43BB94C05181}"/>
              </a:ext>
            </a:extLst>
          </p:cNvPr>
          <p:cNvCxnSpPr>
            <a:cxnSpLocks/>
          </p:cNvCxnSpPr>
          <p:nvPr/>
        </p:nvCxnSpPr>
        <p:spPr>
          <a:xfrm flipV="1">
            <a:off x="4424680" y="767080"/>
            <a:ext cx="482600" cy="427736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CACF18-944A-4633-985F-7E0FB8D50E20}"/>
              </a:ext>
            </a:extLst>
          </p:cNvPr>
          <p:cNvCxnSpPr>
            <a:cxnSpLocks/>
          </p:cNvCxnSpPr>
          <p:nvPr/>
        </p:nvCxnSpPr>
        <p:spPr>
          <a:xfrm flipH="1" flipV="1">
            <a:off x="4927600" y="767080"/>
            <a:ext cx="2794000" cy="225044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E1F3AFB-5A54-4B47-8826-1A1479367E41}"/>
              </a:ext>
            </a:extLst>
          </p:cNvPr>
          <p:cNvCxnSpPr>
            <a:cxnSpLocks/>
          </p:cNvCxnSpPr>
          <p:nvPr/>
        </p:nvCxnSpPr>
        <p:spPr>
          <a:xfrm flipV="1">
            <a:off x="7706360" y="3017520"/>
            <a:ext cx="0" cy="36576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57BDEC6-08DB-46D3-9999-E35F2FB2AC49}"/>
              </a:ext>
            </a:extLst>
          </p:cNvPr>
          <p:cNvCxnSpPr>
            <a:cxnSpLocks/>
          </p:cNvCxnSpPr>
          <p:nvPr/>
        </p:nvCxnSpPr>
        <p:spPr>
          <a:xfrm>
            <a:off x="7706360" y="3383280"/>
            <a:ext cx="0" cy="1762760"/>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08512DBF-2FE8-45E8-A910-97FDACB7E151}"/>
              </a:ext>
            </a:extLst>
          </p:cNvPr>
          <p:cNvSpPr txBox="1"/>
          <p:nvPr/>
        </p:nvSpPr>
        <p:spPr>
          <a:xfrm>
            <a:off x="4573614" y="5088671"/>
            <a:ext cx="830677" cy="307777"/>
          </a:xfrm>
          <a:prstGeom prst="rect">
            <a:avLst/>
          </a:prstGeom>
          <a:noFill/>
        </p:spPr>
        <p:txBody>
          <a:bodyPr wrap="none" rtlCol="0">
            <a:spAutoFit/>
          </a:bodyPr>
          <a:lstStyle/>
          <a:p>
            <a:r>
              <a:rPr lang="en-US" dirty="0"/>
              <a:t>340 mm</a:t>
            </a:r>
            <a:endParaRPr lang="en-IN" dirty="0"/>
          </a:p>
        </p:txBody>
      </p:sp>
      <p:sp>
        <p:nvSpPr>
          <p:cNvPr id="33" name="TextBox 32">
            <a:extLst>
              <a:ext uri="{FF2B5EF4-FFF2-40B4-BE49-F238E27FC236}">
                <a16:creationId xmlns:a16="http://schemas.microsoft.com/office/drawing/2014/main" id="{B9A9300B-6ABC-4C3F-8E76-FB9CEBAEA667}"/>
              </a:ext>
            </a:extLst>
          </p:cNvPr>
          <p:cNvSpPr txBox="1"/>
          <p:nvPr/>
        </p:nvSpPr>
        <p:spPr>
          <a:xfrm>
            <a:off x="4670426" y="3132872"/>
            <a:ext cx="930063" cy="307777"/>
          </a:xfrm>
          <a:prstGeom prst="rect">
            <a:avLst/>
          </a:prstGeom>
          <a:noFill/>
        </p:spPr>
        <p:txBody>
          <a:bodyPr wrap="none" rtlCol="0">
            <a:spAutoFit/>
          </a:bodyPr>
          <a:lstStyle/>
          <a:p>
            <a:r>
              <a:rPr lang="en-US" dirty="0"/>
              <a:t>4072 mm</a:t>
            </a:r>
            <a:endParaRPr lang="en-IN" dirty="0"/>
          </a:p>
        </p:txBody>
      </p:sp>
      <p:sp>
        <p:nvSpPr>
          <p:cNvPr id="34" name="TextBox 33">
            <a:extLst>
              <a:ext uri="{FF2B5EF4-FFF2-40B4-BE49-F238E27FC236}">
                <a16:creationId xmlns:a16="http://schemas.microsoft.com/office/drawing/2014/main" id="{C83A3F20-1FC9-4355-92DC-F4C7C94B2173}"/>
              </a:ext>
            </a:extLst>
          </p:cNvPr>
          <p:cNvSpPr txBox="1"/>
          <p:nvPr/>
        </p:nvSpPr>
        <p:spPr>
          <a:xfrm>
            <a:off x="5600489" y="1964472"/>
            <a:ext cx="930063" cy="307777"/>
          </a:xfrm>
          <a:prstGeom prst="rect">
            <a:avLst/>
          </a:prstGeom>
          <a:noFill/>
        </p:spPr>
        <p:txBody>
          <a:bodyPr wrap="none" rtlCol="0">
            <a:spAutoFit/>
          </a:bodyPr>
          <a:lstStyle/>
          <a:p>
            <a:r>
              <a:rPr lang="en-US" dirty="0"/>
              <a:t>4072 mm</a:t>
            </a:r>
            <a:endParaRPr lang="en-IN" dirty="0"/>
          </a:p>
        </p:txBody>
      </p:sp>
      <p:sp>
        <p:nvSpPr>
          <p:cNvPr id="35" name="TextBox 34">
            <a:extLst>
              <a:ext uri="{FF2B5EF4-FFF2-40B4-BE49-F238E27FC236}">
                <a16:creationId xmlns:a16="http://schemas.microsoft.com/office/drawing/2014/main" id="{2A879AFA-D5FE-4FCA-9216-BDDFA6D2DD9A}"/>
              </a:ext>
            </a:extLst>
          </p:cNvPr>
          <p:cNvSpPr txBox="1"/>
          <p:nvPr/>
        </p:nvSpPr>
        <p:spPr>
          <a:xfrm>
            <a:off x="6744317" y="3840481"/>
            <a:ext cx="930063" cy="307777"/>
          </a:xfrm>
          <a:prstGeom prst="rect">
            <a:avLst/>
          </a:prstGeom>
          <a:noFill/>
        </p:spPr>
        <p:txBody>
          <a:bodyPr wrap="none" rtlCol="0">
            <a:spAutoFit/>
          </a:bodyPr>
          <a:lstStyle/>
          <a:p>
            <a:r>
              <a:rPr lang="en-US" dirty="0"/>
              <a:t>1228 mm</a:t>
            </a:r>
            <a:endParaRPr lang="en-IN" dirty="0"/>
          </a:p>
        </p:txBody>
      </p:sp>
      <p:sp>
        <p:nvSpPr>
          <p:cNvPr id="36" name="TextBox 35">
            <a:extLst>
              <a:ext uri="{FF2B5EF4-FFF2-40B4-BE49-F238E27FC236}">
                <a16:creationId xmlns:a16="http://schemas.microsoft.com/office/drawing/2014/main" id="{70E612EA-886B-47A3-A6CA-DC09757D5551}"/>
              </a:ext>
            </a:extLst>
          </p:cNvPr>
          <p:cNvSpPr txBox="1"/>
          <p:nvPr/>
        </p:nvSpPr>
        <p:spPr>
          <a:xfrm>
            <a:off x="6673197" y="3046511"/>
            <a:ext cx="830677" cy="307777"/>
          </a:xfrm>
          <a:prstGeom prst="rect">
            <a:avLst/>
          </a:prstGeom>
          <a:noFill/>
        </p:spPr>
        <p:txBody>
          <a:bodyPr wrap="none" rtlCol="0">
            <a:spAutoFit/>
          </a:bodyPr>
          <a:lstStyle/>
          <a:p>
            <a:r>
              <a:rPr lang="en-US" dirty="0"/>
              <a:t>340 mm</a:t>
            </a:r>
            <a:endParaRPr lang="en-IN" dirty="0"/>
          </a:p>
        </p:txBody>
      </p:sp>
      <p:cxnSp>
        <p:nvCxnSpPr>
          <p:cNvPr id="38" name="Straight Arrow Connector 37">
            <a:extLst>
              <a:ext uri="{FF2B5EF4-FFF2-40B4-BE49-F238E27FC236}">
                <a16:creationId xmlns:a16="http://schemas.microsoft.com/office/drawing/2014/main" id="{5EC65443-8032-4504-B408-CA8A6DDE1CA3}"/>
              </a:ext>
            </a:extLst>
          </p:cNvPr>
          <p:cNvCxnSpPr/>
          <p:nvPr/>
        </p:nvCxnSpPr>
        <p:spPr>
          <a:xfrm>
            <a:off x="7879080" y="5298440"/>
            <a:ext cx="62992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17E02C7-4B0F-4976-B543-D6C74C4A1377}"/>
              </a:ext>
            </a:extLst>
          </p:cNvPr>
          <p:cNvSpPr txBox="1"/>
          <p:nvPr/>
        </p:nvSpPr>
        <p:spPr>
          <a:xfrm>
            <a:off x="7721600" y="5357911"/>
            <a:ext cx="830677" cy="307777"/>
          </a:xfrm>
          <a:prstGeom prst="rect">
            <a:avLst/>
          </a:prstGeom>
          <a:noFill/>
        </p:spPr>
        <p:txBody>
          <a:bodyPr wrap="none" rtlCol="0">
            <a:spAutoFit/>
          </a:bodyPr>
          <a:lstStyle/>
          <a:p>
            <a:r>
              <a:rPr lang="en-US" dirty="0"/>
              <a:t>348 mm</a:t>
            </a:r>
            <a:endParaRPr lang="en-IN" dirty="0"/>
          </a:p>
        </p:txBody>
      </p:sp>
      <p:sp>
        <p:nvSpPr>
          <p:cNvPr id="40" name="TextBox 39">
            <a:extLst>
              <a:ext uri="{FF2B5EF4-FFF2-40B4-BE49-F238E27FC236}">
                <a16:creationId xmlns:a16="http://schemas.microsoft.com/office/drawing/2014/main" id="{DB68FD92-C081-4C5B-B254-EEEF08E16F72}"/>
              </a:ext>
            </a:extLst>
          </p:cNvPr>
          <p:cNvSpPr txBox="1"/>
          <p:nvPr/>
        </p:nvSpPr>
        <p:spPr>
          <a:xfrm>
            <a:off x="5165936" y="5996503"/>
            <a:ext cx="930063" cy="307777"/>
          </a:xfrm>
          <a:prstGeom prst="rect">
            <a:avLst/>
          </a:prstGeom>
          <a:noFill/>
        </p:spPr>
        <p:txBody>
          <a:bodyPr wrap="none" rtlCol="0">
            <a:spAutoFit/>
          </a:bodyPr>
          <a:lstStyle/>
          <a:p>
            <a:r>
              <a:rPr lang="en-US" dirty="0"/>
              <a:t>1228 mm</a:t>
            </a:r>
            <a:endParaRPr lang="en-IN" dirty="0"/>
          </a:p>
        </p:txBody>
      </p:sp>
    </p:spTree>
    <p:extLst>
      <p:ext uri="{BB962C8B-B14F-4D97-AF65-F5344CB8AC3E}">
        <p14:creationId xmlns:p14="http://schemas.microsoft.com/office/powerpoint/2010/main" val="1008936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p:nvPr/>
        </p:nvSpPr>
        <p:spPr>
          <a:xfrm>
            <a:off x="214325" y="1300175"/>
            <a:ext cx="117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04" name="Google Shape;104;p2"/>
          <p:cNvPicPr preferRelativeResize="0"/>
          <p:nvPr/>
        </p:nvPicPr>
        <p:blipFill>
          <a:blip r:embed="rId3">
            <a:alphaModFix/>
          </a:blip>
          <a:stretch>
            <a:fillRect/>
          </a:stretch>
        </p:blipFill>
        <p:spPr>
          <a:xfrm>
            <a:off x="1229650" y="283800"/>
            <a:ext cx="3598300" cy="2585951"/>
          </a:xfrm>
          <a:prstGeom prst="rect">
            <a:avLst/>
          </a:prstGeom>
          <a:noFill/>
          <a:ln>
            <a:noFill/>
          </a:ln>
        </p:spPr>
      </p:pic>
      <p:pic>
        <p:nvPicPr>
          <p:cNvPr id="105" name="Google Shape;105;p2"/>
          <p:cNvPicPr preferRelativeResize="0"/>
          <p:nvPr/>
        </p:nvPicPr>
        <p:blipFill>
          <a:blip r:embed="rId4">
            <a:alphaModFix/>
          </a:blip>
          <a:stretch>
            <a:fillRect/>
          </a:stretch>
        </p:blipFill>
        <p:spPr>
          <a:xfrm>
            <a:off x="7424750" y="55200"/>
            <a:ext cx="3902875" cy="2870051"/>
          </a:xfrm>
          <a:prstGeom prst="rect">
            <a:avLst/>
          </a:prstGeom>
          <a:noFill/>
          <a:ln>
            <a:noFill/>
          </a:ln>
        </p:spPr>
      </p:pic>
      <p:sp>
        <p:nvSpPr>
          <p:cNvPr id="106" name="Google Shape;106;p2"/>
          <p:cNvSpPr txBox="1"/>
          <p:nvPr/>
        </p:nvSpPr>
        <p:spPr>
          <a:xfrm>
            <a:off x="1038000" y="2799225"/>
            <a:ext cx="39816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500">
                <a:solidFill>
                  <a:schemeClr val="accent4"/>
                </a:solidFill>
                <a:latin typeface="Calibri"/>
                <a:ea typeface="Calibri"/>
                <a:cs typeface="Calibri"/>
                <a:sym typeface="Calibri"/>
              </a:rPr>
              <a:t>Fig : MDA </a:t>
            </a:r>
            <a:endParaRPr sz="2500">
              <a:solidFill>
                <a:schemeClr val="accent4"/>
              </a:solidFill>
              <a:latin typeface="Calibri"/>
              <a:ea typeface="Calibri"/>
              <a:cs typeface="Calibri"/>
              <a:sym typeface="Calibri"/>
            </a:endParaRPr>
          </a:p>
        </p:txBody>
      </p:sp>
      <p:sp>
        <p:nvSpPr>
          <p:cNvPr id="107" name="Google Shape;107;p2"/>
          <p:cNvSpPr txBox="1"/>
          <p:nvPr/>
        </p:nvSpPr>
        <p:spPr>
          <a:xfrm>
            <a:off x="7385388" y="2844125"/>
            <a:ext cx="39816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500">
                <a:solidFill>
                  <a:schemeClr val="accent4"/>
                </a:solidFill>
                <a:latin typeface="Calibri"/>
                <a:ea typeface="Calibri"/>
                <a:cs typeface="Calibri"/>
                <a:sym typeface="Calibri"/>
              </a:rPr>
              <a:t>Fig : DARPA </a:t>
            </a:r>
            <a:endParaRPr sz="2500">
              <a:solidFill>
                <a:schemeClr val="accent4"/>
              </a:solidFill>
              <a:latin typeface="Calibri"/>
              <a:ea typeface="Calibri"/>
              <a:cs typeface="Calibri"/>
              <a:sym typeface="Calibri"/>
            </a:endParaRPr>
          </a:p>
        </p:txBody>
      </p:sp>
      <p:pic>
        <p:nvPicPr>
          <p:cNvPr id="108" name="Google Shape;108;p2"/>
          <p:cNvPicPr preferRelativeResize="0"/>
          <p:nvPr/>
        </p:nvPicPr>
        <p:blipFill>
          <a:blip r:embed="rId5">
            <a:alphaModFix/>
          </a:blip>
          <a:stretch>
            <a:fillRect/>
          </a:stretch>
        </p:blipFill>
        <p:spPr>
          <a:xfrm>
            <a:off x="1177025" y="3426625"/>
            <a:ext cx="3703574" cy="2759476"/>
          </a:xfrm>
          <a:prstGeom prst="rect">
            <a:avLst/>
          </a:prstGeom>
          <a:noFill/>
          <a:ln>
            <a:noFill/>
          </a:ln>
        </p:spPr>
      </p:pic>
      <p:pic>
        <p:nvPicPr>
          <p:cNvPr id="109" name="Google Shape;109;p2"/>
          <p:cNvPicPr preferRelativeResize="0"/>
          <p:nvPr/>
        </p:nvPicPr>
        <p:blipFill>
          <a:blip r:embed="rId6">
            <a:alphaModFix/>
          </a:blip>
          <a:stretch>
            <a:fillRect/>
          </a:stretch>
        </p:blipFill>
        <p:spPr>
          <a:xfrm>
            <a:off x="7827836" y="3413525"/>
            <a:ext cx="3264973" cy="2759476"/>
          </a:xfrm>
          <a:prstGeom prst="rect">
            <a:avLst/>
          </a:prstGeom>
          <a:noFill/>
          <a:ln>
            <a:noFill/>
          </a:ln>
        </p:spPr>
      </p:pic>
      <p:sp>
        <p:nvSpPr>
          <p:cNvPr id="110" name="Google Shape;110;p2"/>
          <p:cNvSpPr txBox="1"/>
          <p:nvPr/>
        </p:nvSpPr>
        <p:spPr>
          <a:xfrm>
            <a:off x="2012350" y="6244100"/>
            <a:ext cx="3526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500">
                <a:solidFill>
                  <a:schemeClr val="accent4"/>
                </a:solidFill>
                <a:latin typeface="Calibri"/>
                <a:ea typeface="Calibri"/>
                <a:cs typeface="Calibri"/>
                <a:sym typeface="Calibri"/>
              </a:rPr>
              <a:t>Fig : Earth Debris</a:t>
            </a:r>
            <a:endParaRPr sz="3600">
              <a:solidFill>
                <a:schemeClr val="accent4"/>
              </a:solidFill>
              <a:latin typeface="Calibri"/>
              <a:ea typeface="Calibri"/>
              <a:cs typeface="Calibri"/>
              <a:sym typeface="Calibri"/>
            </a:endParaRPr>
          </a:p>
        </p:txBody>
      </p:sp>
      <p:sp>
        <p:nvSpPr>
          <p:cNvPr id="111" name="Google Shape;111;p2"/>
          <p:cNvSpPr txBox="1"/>
          <p:nvPr/>
        </p:nvSpPr>
        <p:spPr>
          <a:xfrm>
            <a:off x="8284650" y="6244100"/>
            <a:ext cx="2335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500">
                <a:solidFill>
                  <a:schemeClr val="accent4"/>
                </a:solidFill>
                <a:latin typeface="Calibri"/>
                <a:ea typeface="Calibri"/>
                <a:cs typeface="Calibri"/>
                <a:sym typeface="Calibri"/>
              </a:rPr>
              <a:t>Fig : Space Claw</a:t>
            </a:r>
            <a:endParaRPr sz="3400">
              <a:solidFill>
                <a:schemeClr val="accent4"/>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292768" y="18866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Restore-L Mission Concept</a:t>
            </a:r>
            <a:endParaRPr b="1">
              <a:solidFill>
                <a:schemeClr val="lt1"/>
              </a:solidFill>
            </a:endParaRPr>
          </a:p>
        </p:txBody>
      </p:sp>
      <p:pic>
        <p:nvPicPr>
          <p:cNvPr id="117" name="Google Shape;117;p3"/>
          <p:cNvPicPr preferRelativeResize="0"/>
          <p:nvPr/>
        </p:nvPicPr>
        <p:blipFill rotWithShape="1">
          <a:blip r:embed="rId3">
            <a:alphaModFix/>
          </a:blip>
          <a:srcRect/>
          <a:stretch/>
        </p:blipFill>
        <p:spPr>
          <a:xfrm>
            <a:off x="2308355" y="1649162"/>
            <a:ext cx="7735712" cy="43513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10668d44170_0_5"/>
          <p:cNvSpPr txBox="1">
            <a:spLocks noGrp="1"/>
          </p:cNvSpPr>
          <p:nvPr>
            <p:ph type="title"/>
          </p:nvPr>
        </p:nvSpPr>
        <p:spPr>
          <a:xfrm>
            <a:off x="390025" y="97525"/>
            <a:ext cx="10515600" cy="79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Motivation </a:t>
            </a:r>
            <a:endParaRPr b="1">
              <a:solidFill>
                <a:schemeClr val="lt1"/>
              </a:solidFill>
            </a:endParaRPr>
          </a:p>
        </p:txBody>
      </p:sp>
      <p:sp>
        <p:nvSpPr>
          <p:cNvPr id="123" name="Google Shape;123;g10668d44170_0_5"/>
          <p:cNvSpPr txBox="1"/>
          <p:nvPr/>
        </p:nvSpPr>
        <p:spPr>
          <a:xfrm>
            <a:off x="2269958" y="6095999"/>
            <a:ext cx="2020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b="1">
              <a:solidFill>
                <a:schemeClr val="lt1"/>
              </a:solidFill>
              <a:latin typeface="Calibri"/>
              <a:ea typeface="Calibri"/>
              <a:cs typeface="Calibri"/>
              <a:sym typeface="Calibri"/>
            </a:endParaRPr>
          </a:p>
        </p:txBody>
      </p:sp>
      <p:sp>
        <p:nvSpPr>
          <p:cNvPr id="124" name="Google Shape;124;g10668d44170_0_5"/>
          <p:cNvSpPr txBox="1"/>
          <p:nvPr/>
        </p:nvSpPr>
        <p:spPr>
          <a:xfrm>
            <a:off x="390025" y="1283850"/>
            <a:ext cx="1135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latin typeface="Calibri"/>
              <a:ea typeface="Calibri"/>
              <a:cs typeface="Calibri"/>
              <a:sym typeface="Calibri"/>
            </a:endParaRPr>
          </a:p>
        </p:txBody>
      </p:sp>
      <p:sp>
        <p:nvSpPr>
          <p:cNvPr id="125" name="Google Shape;125;g10668d44170_0_5"/>
          <p:cNvSpPr txBox="1"/>
          <p:nvPr/>
        </p:nvSpPr>
        <p:spPr>
          <a:xfrm>
            <a:off x="186775" y="969925"/>
            <a:ext cx="11766000" cy="59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500" dirty="0">
                <a:solidFill>
                  <a:schemeClr val="lt1"/>
                </a:solidFill>
                <a:latin typeface="Calibri"/>
                <a:ea typeface="Calibri"/>
                <a:cs typeface="Calibri"/>
                <a:sym typeface="Calibri"/>
              </a:rPr>
              <a:t>The world-famous </a:t>
            </a:r>
            <a:r>
              <a:rPr lang="en-IN" sz="2500" dirty="0">
                <a:solidFill>
                  <a:schemeClr val="accent4"/>
                </a:solidFill>
                <a:latin typeface="Calibri"/>
                <a:ea typeface="Calibri"/>
                <a:cs typeface="Calibri"/>
                <a:sym typeface="Calibri"/>
              </a:rPr>
              <a:t>Hubble Telescope</a:t>
            </a:r>
            <a:r>
              <a:rPr lang="en-IN" sz="2500" dirty="0">
                <a:solidFill>
                  <a:schemeClr val="lt1"/>
                </a:solidFill>
                <a:latin typeface="Calibri"/>
                <a:ea typeface="Calibri"/>
                <a:cs typeface="Calibri"/>
                <a:sym typeface="Calibri"/>
              </a:rPr>
              <a:t> launched on April 24, 1990, had to undergo 5 Service missions in its lifetime. The service cost for each mission was humongous and required astronauts to risk spacewalks to repair the telescope. </a:t>
            </a:r>
            <a:endParaRPr sz="2500" dirty="0">
              <a:solidFill>
                <a:schemeClr val="lt1"/>
              </a:solidFill>
              <a:latin typeface="Calibri"/>
              <a:ea typeface="Calibri"/>
              <a:cs typeface="Calibri"/>
              <a:sym typeface="Calibri"/>
            </a:endParaRPr>
          </a:p>
          <a:p>
            <a:pPr marL="0" lvl="0" indent="0" algn="l" rtl="0">
              <a:spcBef>
                <a:spcPts val="0"/>
              </a:spcBef>
              <a:spcAft>
                <a:spcPts val="0"/>
              </a:spcAft>
              <a:buNone/>
            </a:pPr>
            <a:endParaRPr sz="2500" dirty="0">
              <a:solidFill>
                <a:schemeClr val="lt1"/>
              </a:solidFill>
              <a:latin typeface="Calibri"/>
              <a:ea typeface="Calibri"/>
              <a:cs typeface="Calibri"/>
              <a:sym typeface="Calibri"/>
            </a:endParaRPr>
          </a:p>
          <a:p>
            <a:pPr marL="0" lvl="0" indent="0" algn="l" rtl="0">
              <a:spcBef>
                <a:spcPts val="0"/>
              </a:spcBef>
              <a:spcAft>
                <a:spcPts val="0"/>
              </a:spcAft>
              <a:buNone/>
            </a:pPr>
            <a:r>
              <a:rPr lang="en-IN" sz="2500" dirty="0">
                <a:solidFill>
                  <a:schemeClr val="lt1"/>
                </a:solidFill>
                <a:latin typeface="Calibri"/>
                <a:ea typeface="Calibri"/>
                <a:cs typeface="Calibri"/>
                <a:sym typeface="Calibri"/>
              </a:rPr>
              <a:t>In 1996, a French satellite was </a:t>
            </a:r>
            <a:r>
              <a:rPr lang="en-IN" sz="2500" dirty="0">
                <a:solidFill>
                  <a:srgbClr val="FFC000"/>
                </a:solidFill>
                <a:latin typeface="Calibri"/>
                <a:ea typeface="Calibri"/>
                <a:cs typeface="Calibri"/>
                <a:sym typeface="Calibri"/>
              </a:rPr>
              <a:t>hit and damaged by debris</a:t>
            </a:r>
            <a:r>
              <a:rPr lang="en-IN" sz="2500" dirty="0">
                <a:solidFill>
                  <a:schemeClr val="lt1"/>
                </a:solidFill>
                <a:latin typeface="Calibri"/>
                <a:ea typeface="Calibri"/>
                <a:cs typeface="Calibri"/>
                <a:sym typeface="Calibri"/>
              </a:rPr>
              <a:t> from a French rocket that had exploded a decade earlier. </a:t>
            </a:r>
            <a:endParaRPr sz="2500" dirty="0">
              <a:solidFill>
                <a:schemeClr val="lt1"/>
              </a:solidFill>
              <a:latin typeface="Calibri"/>
              <a:ea typeface="Calibri"/>
              <a:cs typeface="Calibri"/>
              <a:sym typeface="Calibri"/>
            </a:endParaRPr>
          </a:p>
          <a:p>
            <a:pPr marL="0" lvl="0" indent="0" algn="l" rtl="0">
              <a:spcBef>
                <a:spcPts val="0"/>
              </a:spcBef>
              <a:spcAft>
                <a:spcPts val="0"/>
              </a:spcAft>
              <a:buNone/>
            </a:pPr>
            <a:endParaRPr sz="2500" dirty="0">
              <a:solidFill>
                <a:schemeClr val="lt1"/>
              </a:solidFill>
              <a:latin typeface="Calibri"/>
              <a:ea typeface="Calibri"/>
              <a:cs typeface="Calibri"/>
              <a:sym typeface="Calibri"/>
            </a:endParaRPr>
          </a:p>
          <a:p>
            <a:pPr marL="0" lvl="0" indent="0" algn="l" rtl="0">
              <a:spcBef>
                <a:spcPts val="0"/>
              </a:spcBef>
              <a:spcAft>
                <a:spcPts val="0"/>
              </a:spcAft>
              <a:buNone/>
            </a:pPr>
            <a:r>
              <a:rPr lang="en-IN" sz="2500" dirty="0">
                <a:solidFill>
                  <a:schemeClr val="lt1"/>
                </a:solidFill>
                <a:latin typeface="Calibri"/>
                <a:ea typeface="Calibri"/>
                <a:cs typeface="Calibri"/>
                <a:sym typeface="Calibri"/>
              </a:rPr>
              <a:t>On Feb. 10, 2009, a </a:t>
            </a:r>
            <a:r>
              <a:rPr lang="en-IN" sz="2500" dirty="0">
                <a:solidFill>
                  <a:srgbClr val="FFC000"/>
                </a:solidFill>
                <a:latin typeface="Calibri"/>
                <a:ea typeface="Calibri"/>
                <a:cs typeface="Calibri"/>
                <a:sym typeface="Calibri"/>
              </a:rPr>
              <a:t>defunct Russian spacecraft</a:t>
            </a:r>
            <a:r>
              <a:rPr lang="en-IN" sz="2500" dirty="0">
                <a:solidFill>
                  <a:schemeClr val="lt1"/>
                </a:solidFill>
                <a:latin typeface="Calibri"/>
                <a:ea typeface="Calibri"/>
                <a:cs typeface="Calibri"/>
                <a:sym typeface="Calibri"/>
              </a:rPr>
              <a:t> collided with and </a:t>
            </a:r>
            <a:r>
              <a:rPr lang="en-IN" sz="2500" dirty="0">
                <a:solidFill>
                  <a:srgbClr val="FFC000"/>
                </a:solidFill>
                <a:latin typeface="Calibri"/>
                <a:ea typeface="Calibri"/>
                <a:cs typeface="Calibri"/>
                <a:sym typeface="Calibri"/>
              </a:rPr>
              <a:t>destroyed a functioning U.S. Iridium commercial spacecraft</a:t>
            </a:r>
            <a:r>
              <a:rPr lang="en-IN" sz="2500" dirty="0">
                <a:solidFill>
                  <a:schemeClr val="lt1"/>
                </a:solidFill>
                <a:latin typeface="Calibri"/>
                <a:ea typeface="Calibri"/>
                <a:cs typeface="Calibri"/>
                <a:sym typeface="Calibri"/>
              </a:rPr>
              <a:t> which added more than 2,300 pieces of  trackable debris.</a:t>
            </a:r>
            <a:endParaRPr sz="2500" dirty="0">
              <a:solidFill>
                <a:schemeClr val="lt1"/>
              </a:solidFill>
              <a:latin typeface="Calibri"/>
              <a:ea typeface="Calibri"/>
              <a:cs typeface="Calibri"/>
              <a:sym typeface="Calibri"/>
            </a:endParaRPr>
          </a:p>
          <a:p>
            <a:pPr marL="0" lvl="0" indent="0" algn="l" rtl="0">
              <a:spcBef>
                <a:spcPts val="0"/>
              </a:spcBef>
              <a:spcAft>
                <a:spcPts val="0"/>
              </a:spcAft>
              <a:buNone/>
            </a:pPr>
            <a:r>
              <a:rPr lang="en-IN" sz="2500" dirty="0">
                <a:solidFill>
                  <a:schemeClr val="lt1"/>
                </a:solidFill>
                <a:latin typeface="Calibri"/>
                <a:ea typeface="Calibri"/>
                <a:cs typeface="Calibri"/>
                <a:sym typeface="Calibri"/>
              </a:rPr>
              <a:t> </a:t>
            </a:r>
            <a:endParaRPr sz="2500" dirty="0">
              <a:solidFill>
                <a:schemeClr val="lt1"/>
              </a:solidFill>
              <a:latin typeface="Calibri"/>
              <a:ea typeface="Calibri"/>
              <a:cs typeface="Calibri"/>
              <a:sym typeface="Calibri"/>
            </a:endParaRPr>
          </a:p>
          <a:p>
            <a:pPr marL="0" lvl="0" indent="0" algn="l" rtl="0">
              <a:spcBef>
                <a:spcPts val="0"/>
              </a:spcBef>
              <a:spcAft>
                <a:spcPts val="0"/>
              </a:spcAft>
              <a:buNone/>
            </a:pPr>
            <a:r>
              <a:rPr lang="en-IN" sz="2500" dirty="0">
                <a:solidFill>
                  <a:schemeClr val="lt1"/>
                </a:solidFill>
                <a:latin typeface="Calibri"/>
                <a:ea typeface="Calibri"/>
                <a:cs typeface="Calibri"/>
                <a:sym typeface="Calibri"/>
              </a:rPr>
              <a:t>China’s 2007 anti-satellite test, which used a missile to destroy an old weather satellite, added more than </a:t>
            </a:r>
            <a:r>
              <a:rPr lang="en-IN" sz="2500" dirty="0">
                <a:solidFill>
                  <a:srgbClr val="FF0000"/>
                </a:solidFill>
                <a:latin typeface="Calibri"/>
                <a:ea typeface="Calibri"/>
                <a:cs typeface="Calibri"/>
                <a:sym typeface="Calibri"/>
              </a:rPr>
              <a:t>3,500 pieces of trackable debris</a:t>
            </a:r>
            <a:r>
              <a:rPr lang="en-IN" sz="2500" dirty="0">
                <a:solidFill>
                  <a:schemeClr val="lt1"/>
                </a:solidFill>
                <a:latin typeface="Calibri"/>
                <a:ea typeface="Calibri"/>
                <a:cs typeface="Calibri"/>
                <a:sym typeface="Calibri"/>
              </a:rPr>
              <a:t>.</a:t>
            </a:r>
            <a:endParaRPr sz="2500" dirty="0">
              <a:solidFill>
                <a:schemeClr val="lt1"/>
              </a:solidFill>
              <a:latin typeface="Calibri"/>
              <a:ea typeface="Calibri"/>
              <a:cs typeface="Calibri"/>
              <a:sym typeface="Calibri"/>
            </a:endParaRPr>
          </a:p>
          <a:p>
            <a:pPr marL="0" lvl="0" indent="0" algn="l" rtl="0">
              <a:spcBef>
                <a:spcPts val="0"/>
              </a:spcBef>
              <a:spcAft>
                <a:spcPts val="0"/>
              </a:spcAft>
              <a:buNone/>
            </a:pPr>
            <a:endParaRPr sz="2500" dirty="0">
              <a:solidFill>
                <a:schemeClr val="lt1"/>
              </a:solidFill>
              <a:latin typeface="Calibri"/>
              <a:ea typeface="Calibri"/>
              <a:cs typeface="Calibri"/>
              <a:sym typeface="Calibri"/>
            </a:endParaRPr>
          </a:p>
          <a:p>
            <a:pPr marL="0" lvl="0" indent="0" algn="l" rtl="0">
              <a:spcBef>
                <a:spcPts val="0"/>
              </a:spcBef>
              <a:spcAft>
                <a:spcPts val="0"/>
              </a:spcAft>
              <a:buNone/>
            </a:pPr>
            <a:endParaRPr sz="2500" dirty="0">
              <a:solidFill>
                <a:schemeClr val="accent4"/>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4"/>
          <p:cNvSpPr txBox="1">
            <a:spLocks noGrp="1"/>
          </p:cNvSpPr>
          <p:nvPr>
            <p:ph type="title"/>
          </p:nvPr>
        </p:nvSpPr>
        <p:spPr>
          <a:xfrm>
            <a:off x="364750" y="65025"/>
            <a:ext cx="10515600" cy="861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Project Process</a:t>
            </a:r>
            <a:endParaRPr b="1">
              <a:solidFill>
                <a:schemeClr val="lt1"/>
              </a:solidFill>
            </a:endParaRPr>
          </a:p>
        </p:txBody>
      </p:sp>
      <p:sp>
        <p:nvSpPr>
          <p:cNvPr id="131" name="Google Shape;131;p4"/>
          <p:cNvSpPr txBox="1"/>
          <p:nvPr/>
        </p:nvSpPr>
        <p:spPr>
          <a:xfrm>
            <a:off x="325025" y="942575"/>
            <a:ext cx="1158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32" name="Google Shape;132;p4"/>
          <p:cNvSpPr txBox="1"/>
          <p:nvPr/>
        </p:nvSpPr>
        <p:spPr>
          <a:xfrm>
            <a:off x="165650" y="926325"/>
            <a:ext cx="11587200" cy="72651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 FK and IK of the robot arms were derived using the DH convention and were validated  using the Robotics Toolbox by Peter Corke in MATLAB.</a:t>
            </a:r>
            <a:endParaRPr sz="2500">
              <a:solidFill>
                <a:schemeClr val="lt1"/>
              </a:solidFill>
              <a:latin typeface="Calibri"/>
              <a:ea typeface="Calibri"/>
              <a:cs typeface="Calibri"/>
              <a:sym typeface="Calibri"/>
            </a:endParaRPr>
          </a:p>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Using the actual ERA (European Robotic Arm) with appropriate scaling, CAD model was designed in SolidWorks.</a:t>
            </a:r>
            <a:endParaRPr sz="2500">
              <a:solidFill>
                <a:schemeClr val="lt1"/>
              </a:solidFill>
              <a:latin typeface="Calibri"/>
              <a:ea typeface="Calibri"/>
              <a:cs typeface="Calibri"/>
              <a:sym typeface="Calibri"/>
            </a:endParaRPr>
          </a:p>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After designing the arm, it was mounted to the service satellite, followed by assigning global coordinate frames to each joint from the DH parameters calculation and later the URDF file + package were generated.</a:t>
            </a:r>
            <a:endParaRPr sz="2500">
              <a:solidFill>
                <a:schemeClr val="lt1"/>
              </a:solidFill>
              <a:latin typeface="Calibri"/>
              <a:ea typeface="Calibri"/>
              <a:cs typeface="Calibri"/>
              <a:sym typeface="Calibri"/>
            </a:endParaRPr>
          </a:p>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A Xacro file was written to incorporate the two gazebo camera plugins (viewed in RViz) along with the necessary effort_controllers (position control) for the joints.</a:t>
            </a:r>
            <a:endParaRPr sz="2500">
              <a:solidFill>
                <a:schemeClr val="lt1"/>
              </a:solidFill>
              <a:latin typeface="Calibri"/>
              <a:ea typeface="Calibri"/>
              <a:cs typeface="Calibri"/>
              <a:sym typeface="Calibri"/>
            </a:endParaRPr>
          </a:p>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Two ROS python files are written where one was to teleop the robot arm using joint_state_publisher gui and the other to move to certain predefined points.</a:t>
            </a:r>
            <a:endParaRPr sz="2500">
              <a:solidFill>
                <a:schemeClr val="lt1"/>
              </a:solidFill>
              <a:latin typeface="Calibri"/>
              <a:ea typeface="Calibri"/>
              <a:cs typeface="Calibri"/>
              <a:sym typeface="Calibri"/>
            </a:endParaRPr>
          </a:p>
          <a:p>
            <a:pPr marL="457200" lvl="0" indent="-387350" algn="l" rtl="0">
              <a:spcBef>
                <a:spcPts val="0"/>
              </a:spcBef>
              <a:spcAft>
                <a:spcPts val="0"/>
              </a:spcAft>
              <a:buClr>
                <a:schemeClr val="lt1"/>
              </a:buClr>
              <a:buSzPts val="2500"/>
              <a:buFont typeface="Calibri"/>
              <a:buChar char="●"/>
            </a:pPr>
            <a:r>
              <a:rPr lang="en-IN" sz="2500">
                <a:solidFill>
                  <a:schemeClr val="lt1"/>
                </a:solidFill>
                <a:latin typeface="Calibri"/>
                <a:ea typeface="Calibri"/>
                <a:cs typeface="Calibri"/>
                <a:sym typeface="Calibri"/>
              </a:rPr>
              <a:t>At this point, to simulate round-trip time delay between earth and outer space, a 5-7</a:t>
            </a:r>
            <a:endParaRPr sz="2500">
              <a:solidFill>
                <a:schemeClr val="lt1"/>
              </a:solidFill>
              <a:latin typeface="Calibri"/>
              <a:ea typeface="Calibri"/>
              <a:cs typeface="Calibri"/>
              <a:sym typeface="Calibri"/>
            </a:endParaRPr>
          </a:p>
          <a:p>
            <a:pPr marL="457200" lvl="0" indent="0" algn="l" rtl="0">
              <a:spcBef>
                <a:spcPts val="0"/>
              </a:spcBef>
              <a:spcAft>
                <a:spcPts val="0"/>
              </a:spcAft>
              <a:buNone/>
            </a:pPr>
            <a:r>
              <a:rPr lang="en-IN" sz="2500">
                <a:solidFill>
                  <a:schemeClr val="lt1"/>
                </a:solidFill>
                <a:latin typeface="Calibri"/>
                <a:ea typeface="Calibri"/>
                <a:cs typeface="Calibri"/>
                <a:sym typeface="Calibri"/>
              </a:rPr>
              <a:t>second time delay ROS node was implemented to better simulate reality of space.</a:t>
            </a:r>
            <a:endParaRPr sz="2500">
              <a:solidFill>
                <a:schemeClr val="lt1"/>
              </a:solidFill>
              <a:latin typeface="Calibri"/>
              <a:ea typeface="Calibri"/>
              <a:cs typeface="Calibri"/>
              <a:sym typeface="Calibri"/>
            </a:endParaRPr>
          </a:p>
          <a:p>
            <a:pPr marL="457200" lvl="0" indent="0" algn="l" rtl="0">
              <a:spcBef>
                <a:spcPts val="0"/>
              </a:spcBef>
              <a:spcAft>
                <a:spcPts val="0"/>
              </a:spcAft>
              <a:buNone/>
            </a:pPr>
            <a:endParaRPr sz="2500">
              <a:solidFill>
                <a:schemeClr val="lt1"/>
              </a:solidFill>
              <a:latin typeface="Calibri"/>
              <a:ea typeface="Calibri"/>
              <a:cs typeface="Calibri"/>
              <a:sym typeface="Calibri"/>
            </a:endParaRPr>
          </a:p>
          <a:p>
            <a:pPr marL="0" lvl="0" indent="0" algn="l" rtl="0">
              <a:spcBef>
                <a:spcPts val="0"/>
              </a:spcBef>
              <a:spcAft>
                <a:spcPts val="0"/>
              </a:spcAft>
              <a:buNone/>
            </a:pPr>
            <a:endParaRPr sz="2400">
              <a:solidFill>
                <a:schemeClr val="lt1"/>
              </a:solidFill>
              <a:latin typeface="Calibri"/>
              <a:ea typeface="Calibri"/>
              <a:cs typeface="Calibri"/>
              <a:sym typeface="Calibri"/>
            </a:endParaRPr>
          </a:p>
          <a:p>
            <a:pPr marL="0" lvl="0" indent="0" algn="l" rtl="0">
              <a:spcBef>
                <a:spcPts val="0"/>
              </a:spcBef>
              <a:spcAft>
                <a:spcPts val="0"/>
              </a:spcAft>
              <a:buNone/>
            </a:pPr>
            <a:endParaRPr sz="2400">
              <a:solidFill>
                <a:schemeClr val="lt1"/>
              </a:solidFill>
              <a:latin typeface="Calibri"/>
              <a:ea typeface="Calibri"/>
              <a:cs typeface="Calibri"/>
              <a:sym typeface="Calibri"/>
            </a:endParaRPr>
          </a:p>
          <a:p>
            <a:pPr marL="0" lvl="0" indent="0" algn="l" rtl="0">
              <a:spcBef>
                <a:spcPts val="0"/>
              </a:spcBef>
              <a:spcAft>
                <a:spcPts val="0"/>
              </a:spcAft>
              <a:buNone/>
            </a:pPr>
            <a:endParaRPr sz="24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a:solidFill>
                <a:schemeClr val="lt1"/>
              </a:solidFill>
              <a:latin typeface="Calibri"/>
              <a:ea typeface="Calibri"/>
              <a:cs typeface="Calibri"/>
              <a:sym typeface="Calibri"/>
            </a:endParaRPr>
          </a:p>
          <a:p>
            <a:pPr marL="0" lvl="0" indent="0" algn="l" rtl="0">
              <a:spcBef>
                <a:spcPts val="0"/>
              </a:spcBef>
              <a:spcAft>
                <a:spcPts val="0"/>
              </a:spcAft>
              <a:buNone/>
            </a:pPr>
            <a:endParaRPr>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txBox="1">
            <a:spLocks noGrp="1"/>
          </p:cNvSpPr>
          <p:nvPr>
            <p:ph type="title"/>
          </p:nvPr>
        </p:nvSpPr>
        <p:spPr>
          <a:xfrm>
            <a:off x="265075" y="931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Robot Model (Arm Only)</a:t>
            </a:r>
            <a:endParaRPr b="1">
              <a:solidFill>
                <a:schemeClr val="lt1"/>
              </a:solidFill>
            </a:endParaRPr>
          </a:p>
        </p:txBody>
      </p:sp>
      <p:pic>
        <p:nvPicPr>
          <p:cNvPr id="138" name="Google Shape;138;p5"/>
          <p:cNvPicPr preferRelativeResize="0"/>
          <p:nvPr/>
        </p:nvPicPr>
        <p:blipFill rotWithShape="1">
          <a:blip r:embed="rId3">
            <a:alphaModFix/>
          </a:blip>
          <a:srcRect l="23348" r="37231"/>
          <a:stretch/>
        </p:blipFill>
        <p:spPr>
          <a:xfrm>
            <a:off x="6429600" y="1437287"/>
            <a:ext cx="3436676" cy="4311538"/>
          </a:xfrm>
          <a:prstGeom prst="rect">
            <a:avLst/>
          </a:prstGeom>
          <a:noFill/>
          <a:ln>
            <a:noFill/>
          </a:ln>
        </p:spPr>
      </p:pic>
      <p:pic>
        <p:nvPicPr>
          <p:cNvPr id="139" name="Google Shape;139;p5"/>
          <p:cNvPicPr preferRelativeResize="0"/>
          <p:nvPr/>
        </p:nvPicPr>
        <p:blipFill>
          <a:blip r:embed="rId4">
            <a:alphaModFix/>
          </a:blip>
          <a:stretch>
            <a:fillRect/>
          </a:stretch>
        </p:blipFill>
        <p:spPr>
          <a:xfrm>
            <a:off x="2518675" y="1418838"/>
            <a:ext cx="3228000" cy="4383449"/>
          </a:xfrm>
          <a:prstGeom prst="rect">
            <a:avLst/>
          </a:prstGeom>
          <a:noFill/>
          <a:ln>
            <a:noFill/>
          </a:ln>
        </p:spPr>
      </p:pic>
      <p:sp>
        <p:nvSpPr>
          <p:cNvPr id="140" name="Google Shape;140;p5"/>
          <p:cNvSpPr txBox="1"/>
          <p:nvPr/>
        </p:nvSpPr>
        <p:spPr>
          <a:xfrm>
            <a:off x="1801025" y="5949575"/>
            <a:ext cx="4620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700">
                <a:solidFill>
                  <a:srgbClr val="FFFF00"/>
                </a:solidFill>
                <a:latin typeface="Calibri"/>
                <a:ea typeface="Calibri"/>
                <a:cs typeface="Calibri"/>
                <a:sym typeface="Calibri"/>
              </a:rPr>
              <a:t>Actual Model of the </a:t>
            </a:r>
            <a:endParaRPr sz="1700">
              <a:solidFill>
                <a:srgbClr val="FFFF00"/>
              </a:solidFill>
              <a:latin typeface="Calibri"/>
              <a:ea typeface="Calibri"/>
              <a:cs typeface="Calibri"/>
              <a:sym typeface="Calibri"/>
            </a:endParaRPr>
          </a:p>
          <a:p>
            <a:pPr marL="0" lvl="0" indent="0" algn="ctr" rtl="0">
              <a:spcBef>
                <a:spcPts val="0"/>
              </a:spcBef>
              <a:spcAft>
                <a:spcPts val="0"/>
              </a:spcAft>
              <a:buNone/>
            </a:pPr>
            <a:r>
              <a:rPr lang="en-IN" sz="1700">
                <a:solidFill>
                  <a:srgbClr val="FFFF00"/>
                </a:solidFill>
                <a:latin typeface="Calibri"/>
                <a:ea typeface="Calibri"/>
                <a:cs typeface="Calibri"/>
                <a:sym typeface="Calibri"/>
              </a:rPr>
              <a:t>European Robotic Arm (ERA)</a:t>
            </a:r>
            <a:endParaRPr sz="1700">
              <a:solidFill>
                <a:srgbClr val="FFFF00"/>
              </a:solidFill>
              <a:latin typeface="Calibri"/>
              <a:ea typeface="Calibri"/>
              <a:cs typeface="Calibri"/>
              <a:sym typeface="Calibri"/>
            </a:endParaRPr>
          </a:p>
        </p:txBody>
      </p:sp>
      <p:sp>
        <p:nvSpPr>
          <p:cNvPr id="141" name="Google Shape;141;p5"/>
          <p:cNvSpPr txBox="1"/>
          <p:nvPr/>
        </p:nvSpPr>
        <p:spPr>
          <a:xfrm>
            <a:off x="6505800" y="5949575"/>
            <a:ext cx="34941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700">
                <a:solidFill>
                  <a:srgbClr val="FFFF00"/>
                </a:solidFill>
                <a:latin typeface="Calibri"/>
                <a:ea typeface="Calibri"/>
                <a:cs typeface="Calibri"/>
                <a:sym typeface="Calibri"/>
              </a:rPr>
              <a:t>Custom designed Replica CAD Model (with cutter attached)</a:t>
            </a:r>
            <a:endParaRPr sz="1700">
              <a:solidFill>
                <a:srgbClr val="FFFF00"/>
              </a:solidFill>
              <a:latin typeface="Calibri"/>
              <a:ea typeface="Calibri"/>
              <a:cs typeface="Calibri"/>
              <a:sym typeface="Calibri"/>
            </a:endParaRPr>
          </a:p>
        </p:txBody>
      </p:sp>
      <p:sp>
        <p:nvSpPr>
          <p:cNvPr id="142" name="Google Shape;142;p5"/>
          <p:cNvSpPr txBox="1"/>
          <p:nvPr/>
        </p:nvSpPr>
        <p:spPr>
          <a:xfrm>
            <a:off x="449650" y="2516125"/>
            <a:ext cx="1425300" cy="1339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500">
                <a:solidFill>
                  <a:schemeClr val="accent4"/>
                </a:solidFill>
                <a:latin typeface="Calibri"/>
                <a:ea typeface="Calibri"/>
                <a:cs typeface="Calibri"/>
                <a:sym typeface="Calibri"/>
              </a:rPr>
              <a:t>7 DoF robot arm</a:t>
            </a:r>
            <a:endParaRPr sz="1500">
              <a:solidFill>
                <a:schemeClr val="accent4"/>
              </a:solidFill>
              <a:latin typeface="Calibri"/>
              <a:ea typeface="Calibri"/>
              <a:cs typeface="Calibri"/>
              <a:sym typeface="Calibri"/>
            </a:endParaRPr>
          </a:p>
          <a:p>
            <a:pPr marL="0" lvl="0" indent="0" algn="ctr" rtl="0">
              <a:spcBef>
                <a:spcPts val="0"/>
              </a:spcBef>
              <a:spcAft>
                <a:spcPts val="0"/>
              </a:spcAft>
              <a:buNone/>
            </a:pPr>
            <a:r>
              <a:rPr lang="en-IN" sz="1500">
                <a:solidFill>
                  <a:schemeClr val="accent4"/>
                </a:solidFill>
                <a:latin typeface="Calibri"/>
                <a:ea typeface="Calibri"/>
                <a:cs typeface="Calibri"/>
                <a:sym typeface="Calibri"/>
              </a:rPr>
              <a:t>(3 in the base + 1 in the elbow + 3 in the wrist)</a:t>
            </a:r>
            <a:endParaRPr sz="1500">
              <a:solidFill>
                <a:schemeClr val="accent4"/>
              </a:solidFill>
              <a:latin typeface="Calibri"/>
              <a:ea typeface="Calibri"/>
              <a:cs typeface="Calibri"/>
              <a:sym typeface="Calibri"/>
            </a:endParaRPr>
          </a:p>
        </p:txBody>
      </p:sp>
      <p:sp>
        <p:nvSpPr>
          <p:cNvPr id="143" name="Google Shape;143;p5"/>
          <p:cNvSpPr txBox="1"/>
          <p:nvPr/>
        </p:nvSpPr>
        <p:spPr>
          <a:xfrm>
            <a:off x="10301025" y="2439925"/>
            <a:ext cx="1425300" cy="1339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500">
                <a:solidFill>
                  <a:schemeClr val="accent4"/>
                </a:solidFill>
                <a:latin typeface="Calibri"/>
                <a:ea typeface="Calibri"/>
                <a:cs typeface="Calibri"/>
                <a:sym typeface="Calibri"/>
              </a:rPr>
              <a:t>6 DoF robot arm</a:t>
            </a:r>
            <a:endParaRPr sz="1500">
              <a:solidFill>
                <a:schemeClr val="accent4"/>
              </a:solidFill>
              <a:latin typeface="Calibri"/>
              <a:ea typeface="Calibri"/>
              <a:cs typeface="Calibri"/>
              <a:sym typeface="Calibri"/>
            </a:endParaRPr>
          </a:p>
          <a:p>
            <a:pPr marL="0" lvl="0" indent="0" algn="ctr" rtl="0">
              <a:spcBef>
                <a:spcPts val="0"/>
              </a:spcBef>
              <a:spcAft>
                <a:spcPts val="0"/>
              </a:spcAft>
              <a:buNone/>
            </a:pPr>
            <a:r>
              <a:rPr lang="en-IN" sz="1500">
                <a:solidFill>
                  <a:schemeClr val="accent4"/>
                </a:solidFill>
                <a:latin typeface="Calibri"/>
                <a:ea typeface="Calibri"/>
                <a:cs typeface="Calibri"/>
                <a:sym typeface="Calibri"/>
              </a:rPr>
              <a:t>(3 in the base + 1 in the elbow + 2 in the wrist)</a:t>
            </a:r>
            <a:endParaRPr sz="1500">
              <a:solidFill>
                <a:schemeClr val="accent4"/>
              </a:solidFill>
              <a:latin typeface="Calibri"/>
              <a:ea typeface="Calibri"/>
              <a:cs typeface="Calibri"/>
              <a:sym typeface="Calibri"/>
            </a:endParaRPr>
          </a:p>
        </p:txBody>
      </p:sp>
      <p:sp>
        <p:nvSpPr>
          <p:cNvPr id="144" name="Google Shape;144;p5"/>
          <p:cNvSpPr txBox="1"/>
          <p:nvPr/>
        </p:nvSpPr>
        <p:spPr>
          <a:xfrm>
            <a:off x="449650" y="4157550"/>
            <a:ext cx="154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4"/>
              </a:solidFill>
              <a:latin typeface="Calibri"/>
              <a:ea typeface="Calibri"/>
              <a:cs typeface="Calibri"/>
              <a:sym typeface="Calibri"/>
            </a:endParaRPr>
          </a:p>
        </p:txBody>
      </p:sp>
      <p:sp>
        <p:nvSpPr>
          <p:cNvPr id="145" name="Google Shape;145;p5"/>
          <p:cNvSpPr txBox="1"/>
          <p:nvPr/>
        </p:nvSpPr>
        <p:spPr>
          <a:xfrm>
            <a:off x="194275" y="4176975"/>
            <a:ext cx="211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accent4"/>
                </a:solidFill>
                <a:latin typeface="Calibri"/>
                <a:ea typeface="Calibri"/>
                <a:cs typeface="Calibri"/>
                <a:sym typeface="Calibri"/>
              </a:rPr>
              <a:t>Total Length: 11,300 m</a:t>
            </a:r>
            <a:endParaRPr>
              <a:solidFill>
                <a:schemeClr val="accent4"/>
              </a:solidFill>
              <a:latin typeface="Calibri"/>
              <a:ea typeface="Calibri"/>
              <a:cs typeface="Calibri"/>
              <a:sym typeface="Calibri"/>
            </a:endParaRPr>
          </a:p>
        </p:txBody>
      </p:sp>
      <p:sp>
        <p:nvSpPr>
          <p:cNvPr id="146" name="Google Shape;146;p5"/>
          <p:cNvSpPr txBox="1"/>
          <p:nvPr/>
        </p:nvSpPr>
        <p:spPr>
          <a:xfrm>
            <a:off x="10171950" y="4176975"/>
            <a:ext cx="18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accent4"/>
                </a:solidFill>
                <a:latin typeface="Calibri"/>
                <a:ea typeface="Calibri"/>
                <a:cs typeface="Calibri"/>
                <a:sym typeface="Calibri"/>
              </a:rPr>
              <a:t>Total Length: 5,006 m</a:t>
            </a:r>
            <a:endParaRPr>
              <a:solidFill>
                <a:schemeClr val="accent4"/>
              </a:solidFill>
              <a:latin typeface="Calibri"/>
              <a:ea typeface="Calibri"/>
              <a:cs typeface="Calibri"/>
              <a:sym typeface="Calibri"/>
            </a:endParaRPr>
          </a:p>
        </p:txBody>
      </p:sp>
      <p:sp>
        <p:nvSpPr>
          <p:cNvPr id="147" name="Google Shape;147;p5"/>
          <p:cNvSpPr txBox="1"/>
          <p:nvPr/>
        </p:nvSpPr>
        <p:spPr>
          <a:xfrm>
            <a:off x="10092725" y="4577175"/>
            <a:ext cx="1863600" cy="1339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500">
                <a:solidFill>
                  <a:schemeClr val="lt2"/>
                </a:solidFill>
                <a:latin typeface="Calibri"/>
                <a:ea typeface="Calibri"/>
                <a:cs typeface="Calibri"/>
                <a:sym typeface="Calibri"/>
              </a:rPr>
              <a:t>(Dimensions and other dynamic properties scaled down for simulation purposes)</a:t>
            </a:r>
            <a:endParaRPr sz="1500">
              <a:solidFill>
                <a:schemeClr val="lt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10671232e73_0_6"/>
          <p:cNvSpPr txBox="1">
            <a:spLocks noGrp="1"/>
          </p:cNvSpPr>
          <p:nvPr>
            <p:ph type="title"/>
          </p:nvPr>
        </p:nvSpPr>
        <p:spPr>
          <a:xfrm>
            <a:off x="265075" y="931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Robot Model (Arm on Satellite Setup)</a:t>
            </a:r>
            <a:endParaRPr b="1">
              <a:solidFill>
                <a:schemeClr val="lt1"/>
              </a:solidFill>
            </a:endParaRPr>
          </a:p>
        </p:txBody>
      </p:sp>
      <p:pic>
        <p:nvPicPr>
          <p:cNvPr id="153" name="Google Shape;153;g10671232e73_0_6"/>
          <p:cNvPicPr preferRelativeResize="0"/>
          <p:nvPr/>
        </p:nvPicPr>
        <p:blipFill>
          <a:blip r:embed="rId3">
            <a:alphaModFix/>
          </a:blip>
          <a:stretch>
            <a:fillRect/>
          </a:stretch>
        </p:blipFill>
        <p:spPr>
          <a:xfrm>
            <a:off x="1550850" y="1758850"/>
            <a:ext cx="5744174" cy="3894650"/>
          </a:xfrm>
          <a:prstGeom prst="rect">
            <a:avLst/>
          </a:prstGeom>
          <a:noFill/>
          <a:ln>
            <a:noFill/>
          </a:ln>
        </p:spPr>
      </p:pic>
      <p:sp>
        <p:nvSpPr>
          <p:cNvPr id="154" name="Google Shape;154;g10671232e73_0_6"/>
          <p:cNvSpPr txBox="1"/>
          <p:nvPr/>
        </p:nvSpPr>
        <p:spPr>
          <a:xfrm>
            <a:off x="3297600" y="6265450"/>
            <a:ext cx="22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u="sng">
                <a:solidFill>
                  <a:srgbClr val="00FFF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Satellite CAD Model Source</a:t>
            </a:r>
            <a:endParaRPr>
              <a:solidFill>
                <a:srgbClr val="00FFFF"/>
              </a:solidFill>
              <a:latin typeface="Calibri"/>
              <a:ea typeface="Calibri"/>
              <a:cs typeface="Calibri"/>
              <a:sym typeface="Calibri"/>
            </a:endParaRPr>
          </a:p>
        </p:txBody>
      </p:sp>
      <p:sp>
        <p:nvSpPr>
          <p:cNvPr id="155" name="Google Shape;155;g10671232e73_0_6"/>
          <p:cNvSpPr txBox="1"/>
          <p:nvPr/>
        </p:nvSpPr>
        <p:spPr>
          <a:xfrm>
            <a:off x="7693400" y="2297825"/>
            <a:ext cx="4050600" cy="310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IN" sz="1900">
                <a:solidFill>
                  <a:srgbClr val="FFFFFF"/>
                </a:solidFill>
                <a:latin typeface="Calibri"/>
                <a:ea typeface="Calibri"/>
                <a:cs typeface="Calibri"/>
                <a:sym typeface="Calibri"/>
              </a:rPr>
              <a:t>The ERA CAD model mounted on an assembly consisting of a CAD model of a Turkish Satellite in SolidWorks to represent the servicing satellite, taken from the Internet and modified to suit our design requirements.</a:t>
            </a:r>
            <a:endParaRPr sz="1900">
              <a:solidFill>
                <a:srgbClr val="FFFFFF"/>
              </a:solidFill>
              <a:latin typeface="Calibri"/>
              <a:ea typeface="Calibri"/>
              <a:cs typeface="Calibri"/>
              <a:sym typeface="Calibri"/>
            </a:endParaRPr>
          </a:p>
          <a:p>
            <a:pPr marL="0" lvl="0" indent="0" algn="just" rtl="0">
              <a:spcBef>
                <a:spcPts val="0"/>
              </a:spcBef>
              <a:spcAft>
                <a:spcPts val="0"/>
              </a:spcAft>
              <a:buNone/>
            </a:pPr>
            <a:endParaRPr sz="1900">
              <a:solidFill>
                <a:srgbClr val="FFFFFF"/>
              </a:solidFill>
              <a:latin typeface="Calibri"/>
              <a:ea typeface="Calibri"/>
              <a:cs typeface="Calibri"/>
              <a:sym typeface="Calibri"/>
            </a:endParaRPr>
          </a:p>
          <a:p>
            <a:pPr marL="0" lvl="0" indent="0" algn="just" rtl="0">
              <a:spcBef>
                <a:spcPts val="0"/>
              </a:spcBef>
              <a:spcAft>
                <a:spcPts val="0"/>
              </a:spcAft>
              <a:buNone/>
            </a:pPr>
            <a:r>
              <a:rPr lang="en-IN" sz="1900">
                <a:solidFill>
                  <a:srgbClr val="FFFFFF"/>
                </a:solidFill>
                <a:latin typeface="Calibri"/>
                <a:ea typeface="Calibri"/>
                <a:cs typeface="Calibri"/>
                <a:sym typeface="Calibri"/>
              </a:rPr>
              <a:t>This satellite CAD model was also for the satellite to be serviced in the Gazebo environment.</a:t>
            </a:r>
            <a:endParaRPr sz="1900">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0668d44170_0_13"/>
          <p:cNvSpPr txBox="1">
            <a:spLocks noGrp="1"/>
          </p:cNvSpPr>
          <p:nvPr>
            <p:ph type="title"/>
          </p:nvPr>
        </p:nvSpPr>
        <p:spPr>
          <a:xfrm>
            <a:off x="200969" y="991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IN" b="1">
                <a:solidFill>
                  <a:schemeClr val="lt1"/>
                </a:solidFill>
              </a:rPr>
              <a:t>Robot Kinematics (DH Table)</a:t>
            </a:r>
            <a:endParaRPr b="1">
              <a:solidFill>
                <a:schemeClr val="lt1"/>
              </a:solidFill>
            </a:endParaRPr>
          </a:p>
        </p:txBody>
      </p:sp>
      <p:graphicFrame>
        <p:nvGraphicFramePr>
          <p:cNvPr id="161" name="Google Shape;161;g10668d44170_0_13"/>
          <p:cNvGraphicFramePr/>
          <p:nvPr>
            <p:extLst>
              <p:ext uri="{D42A27DB-BD31-4B8C-83A1-F6EECF244321}">
                <p14:modId xmlns:p14="http://schemas.microsoft.com/office/powerpoint/2010/main" val="1820503363"/>
              </p:ext>
            </p:extLst>
          </p:nvPr>
        </p:nvGraphicFramePr>
        <p:xfrm>
          <a:off x="466813" y="1772025"/>
          <a:ext cx="7347875" cy="2956350"/>
        </p:xfrm>
        <a:graphic>
          <a:graphicData uri="http://schemas.openxmlformats.org/drawingml/2006/table">
            <a:tbl>
              <a:tblPr>
                <a:noFill/>
                <a:tableStyleId>{05123938-0AAC-4DED-B656-79593FC324CC}</a:tableStyleId>
              </a:tblPr>
              <a:tblGrid>
                <a:gridCol w="1469575">
                  <a:extLst>
                    <a:ext uri="{9D8B030D-6E8A-4147-A177-3AD203B41FA5}">
                      <a16:colId xmlns:a16="http://schemas.microsoft.com/office/drawing/2014/main" val="20000"/>
                    </a:ext>
                  </a:extLst>
                </a:gridCol>
                <a:gridCol w="1469575">
                  <a:extLst>
                    <a:ext uri="{9D8B030D-6E8A-4147-A177-3AD203B41FA5}">
                      <a16:colId xmlns:a16="http://schemas.microsoft.com/office/drawing/2014/main" val="20001"/>
                    </a:ext>
                  </a:extLst>
                </a:gridCol>
                <a:gridCol w="1469575">
                  <a:extLst>
                    <a:ext uri="{9D8B030D-6E8A-4147-A177-3AD203B41FA5}">
                      <a16:colId xmlns:a16="http://schemas.microsoft.com/office/drawing/2014/main" val="20002"/>
                    </a:ext>
                  </a:extLst>
                </a:gridCol>
                <a:gridCol w="1469575">
                  <a:extLst>
                    <a:ext uri="{9D8B030D-6E8A-4147-A177-3AD203B41FA5}">
                      <a16:colId xmlns:a16="http://schemas.microsoft.com/office/drawing/2014/main" val="20003"/>
                    </a:ext>
                  </a:extLst>
                </a:gridCol>
                <a:gridCol w="14695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IN" b="1"/>
                        <a:t>Link ‘i’</a:t>
                      </a:r>
                      <a:endParaRPr b="1"/>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b="1"/>
                        <a:t>theta</a:t>
                      </a:r>
                      <a:endParaRPr b="1"/>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b="1"/>
                        <a:t>d</a:t>
                      </a:r>
                      <a:endParaRPr b="1"/>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b="1"/>
                        <a:t>alpha</a:t>
                      </a:r>
                      <a:endParaRPr b="1"/>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b="1"/>
                        <a:t>a</a:t>
                      </a:r>
                      <a:endParaRPr b="1"/>
                    </a:p>
                  </a:txBody>
                  <a:tcPr marL="91425" marR="91425" marT="91425" marB="91425">
                    <a:lnL w="9525" cap="flat" cmpd="sng">
                      <a:solidFill>
                        <a:srgbClr val="42719B"/>
                      </a:solidFill>
                      <a:prstDash val="solid"/>
                      <a:round/>
                      <a:headEnd type="none" w="sm" len="sm"/>
                      <a:tailEnd type="none" w="sm" len="sm"/>
                    </a:lnL>
                    <a:lnR w="9525" cap="flat" cmpd="sng">
                      <a:solidFill>
                        <a:srgbClr val="42719B"/>
                      </a:solidFill>
                      <a:prstDash val="solid"/>
                      <a:round/>
                      <a:headEnd type="none" w="sm" len="sm"/>
                      <a:tailEnd type="none" w="sm" len="sm"/>
                    </a:lnR>
                    <a:lnT w="9525" cap="flat" cmpd="sng">
                      <a:solidFill>
                        <a:srgbClr val="42719B"/>
                      </a:solidFill>
                      <a:prstDash val="solid"/>
                      <a:round/>
                      <a:headEnd type="none" w="sm" len="sm"/>
                      <a:tailEnd type="none" w="sm" len="sm"/>
                    </a:lnT>
                    <a:lnB w="9525" cap="flat" cmpd="sng">
                      <a:solidFill>
                        <a:srgbClr val="42719B"/>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IN"/>
                        <a:t>1</a:t>
                      </a:r>
                      <a:endParaRPr/>
                    </a:p>
                  </a:txBody>
                  <a:tcPr marL="91425" marR="91425" marT="91425" marB="91425">
                    <a:lnT w="9525" cap="flat" cmpd="sng">
                      <a:solidFill>
                        <a:srgbClr val="42719B"/>
                      </a:solidFill>
                      <a:prstDash val="solid"/>
                      <a:round/>
                      <a:headEnd type="none" w="sm" len="sm"/>
                      <a:tailEnd type="none" w="sm" len="sm"/>
                    </a:lnT>
                    <a:solidFill>
                      <a:schemeClr val="lt1"/>
                    </a:solidFill>
                  </a:tcPr>
                </a:tc>
                <a:tc>
                  <a:txBody>
                    <a:bodyPr/>
                    <a:lstStyle/>
                    <a:p>
                      <a:pPr marL="0" lvl="0" indent="0" algn="ctr" rtl="0">
                        <a:spcBef>
                          <a:spcPts val="0"/>
                        </a:spcBef>
                        <a:spcAft>
                          <a:spcPts val="0"/>
                        </a:spcAft>
                        <a:buNone/>
                      </a:pPr>
                      <a:r>
                        <a:rPr lang="en-IN" sz="1600"/>
                        <a:t>θ</a:t>
                      </a:r>
                      <a:r>
                        <a:rPr lang="en-IN" sz="1600" baseline="-25000"/>
                        <a:t>1</a:t>
                      </a:r>
                      <a:r>
                        <a:rPr lang="en-IN" sz="1600" baseline="30000"/>
                        <a:t>*</a:t>
                      </a:r>
                      <a:endParaRPr sz="1600" baseline="30000"/>
                    </a:p>
                  </a:txBody>
                  <a:tcPr marL="91425" marR="91425" marT="91425" marB="91425">
                    <a:lnT w="9525" cap="flat" cmpd="sng">
                      <a:solidFill>
                        <a:srgbClr val="42719B"/>
                      </a:solidFill>
                      <a:prstDash val="solid"/>
                      <a:round/>
                      <a:headEnd type="none" w="sm" len="sm"/>
                      <a:tailEnd type="none" w="sm" len="sm"/>
                    </a:lnT>
                    <a:solidFill>
                      <a:schemeClr val="lt1"/>
                    </a:solidFill>
                  </a:tcPr>
                </a:tc>
                <a:tc>
                  <a:txBody>
                    <a:bodyPr/>
                    <a:lstStyle/>
                    <a:p>
                      <a:pPr marL="0" lvl="0" indent="0" algn="ctr" rtl="0">
                        <a:spcBef>
                          <a:spcPts val="0"/>
                        </a:spcBef>
                        <a:spcAft>
                          <a:spcPts val="0"/>
                        </a:spcAft>
                        <a:buNone/>
                      </a:pPr>
                      <a:r>
                        <a:rPr lang="en-IN"/>
                        <a:t>d</a:t>
                      </a:r>
                      <a:r>
                        <a:rPr lang="en-IN" baseline="-25000"/>
                        <a:t>1</a:t>
                      </a:r>
                      <a:r>
                        <a:rPr lang="en-IN">
                          <a:solidFill>
                            <a:schemeClr val="dk1"/>
                          </a:solidFill>
                        </a:rPr>
                        <a:t>= 0.577m</a:t>
                      </a:r>
                      <a:endParaRPr baseline="-25000"/>
                    </a:p>
                  </a:txBody>
                  <a:tcPr marL="91425" marR="91425" marT="91425" marB="91425">
                    <a:lnT w="9525" cap="flat" cmpd="sng">
                      <a:solidFill>
                        <a:srgbClr val="42719B"/>
                      </a:solidFill>
                      <a:prstDash val="solid"/>
                      <a:round/>
                      <a:headEnd type="none" w="sm" len="sm"/>
                      <a:tailEnd type="none" w="sm" len="sm"/>
                    </a:lnT>
                    <a:solidFill>
                      <a:schemeClr val="lt1"/>
                    </a:solidFill>
                  </a:tcPr>
                </a:tc>
                <a:tc>
                  <a:txBody>
                    <a:bodyPr/>
                    <a:lstStyle/>
                    <a:p>
                      <a:pPr marL="0" lvl="0" indent="0" algn="ctr" rtl="0">
                        <a:spcBef>
                          <a:spcPts val="0"/>
                        </a:spcBef>
                        <a:spcAft>
                          <a:spcPts val="0"/>
                        </a:spcAft>
                        <a:buNone/>
                      </a:pPr>
                      <a:r>
                        <a:rPr lang="en-IN"/>
                        <a:t>90 deg</a:t>
                      </a:r>
                      <a:endParaRPr/>
                    </a:p>
                  </a:txBody>
                  <a:tcPr marL="91425" marR="91425" marT="91425" marB="91425" anchor="ctr">
                    <a:lnT w="9525" cap="flat" cmpd="sng">
                      <a:solidFill>
                        <a:srgbClr val="42719B"/>
                      </a:solidFill>
                      <a:prstDash val="solid"/>
                      <a:round/>
                      <a:headEnd type="none" w="sm" len="sm"/>
                      <a:tailEnd type="none" w="sm" len="sm"/>
                    </a:lnT>
                    <a:solidFill>
                      <a:schemeClr val="lt1"/>
                    </a:solidFill>
                  </a:tcPr>
                </a:tc>
                <a:tc>
                  <a:txBody>
                    <a:bodyPr/>
                    <a:lstStyle/>
                    <a:p>
                      <a:pPr marL="0" lvl="0" indent="0" algn="ctr" rtl="0">
                        <a:spcBef>
                          <a:spcPts val="0"/>
                        </a:spcBef>
                        <a:spcAft>
                          <a:spcPts val="0"/>
                        </a:spcAft>
                        <a:buNone/>
                      </a:pPr>
                      <a:r>
                        <a:rPr lang="en-IN" sz="1500"/>
                        <a:t>0</a:t>
                      </a:r>
                      <a:endParaRPr sz="1500"/>
                    </a:p>
                  </a:txBody>
                  <a:tcPr marL="91425" marR="91425" marT="91425" marB="91425">
                    <a:lnT w="9525" cap="flat" cmpd="sng">
                      <a:solidFill>
                        <a:srgbClr val="42719B"/>
                      </a:solidFill>
                      <a:prstDash val="solid"/>
                      <a:round/>
                      <a:headEnd type="none" w="sm" len="sm"/>
                      <a:tailEnd type="none" w="sm" len="sm"/>
                    </a:lnT>
                    <a:solidFill>
                      <a:schemeClr val="lt1"/>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IN"/>
                        <a:t>2</a:t>
                      </a:r>
                      <a:endParaRPr/>
                    </a:p>
                  </a:txBody>
                  <a:tcPr marL="91425" marR="91425" marT="91425" marB="91425">
                    <a:solidFill>
                      <a:schemeClr val="lt1"/>
                    </a:solidFill>
                  </a:tcPr>
                </a:tc>
                <a:tc>
                  <a:txBody>
                    <a:bodyPr/>
                    <a:lstStyle/>
                    <a:p>
                      <a:pPr marL="0" lvl="0" indent="0" algn="ctr" rtl="0">
                        <a:spcBef>
                          <a:spcPts val="0"/>
                        </a:spcBef>
                        <a:spcAft>
                          <a:spcPts val="0"/>
                        </a:spcAft>
                        <a:buClr>
                          <a:schemeClr val="dk1"/>
                        </a:buClr>
                        <a:buSzPts val="1100"/>
                        <a:buFont typeface="Arial"/>
                        <a:buNone/>
                      </a:pPr>
                      <a:r>
                        <a:rPr lang="en-IN" sz="1600">
                          <a:solidFill>
                            <a:schemeClr val="dk1"/>
                          </a:solidFill>
                        </a:rPr>
                        <a:t>θ</a:t>
                      </a:r>
                      <a:r>
                        <a:rPr lang="en-IN" sz="1600" baseline="-25000">
                          <a:solidFill>
                            <a:schemeClr val="dk1"/>
                          </a:solidFill>
                        </a:rPr>
                        <a:t>2</a:t>
                      </a:r>
                      <a:r>
                        <a:rPr lang="en-IN" sz="1600" baseline="30000">
                          <a:solidFill>
                            <a:schemeClr val="dk1"/>
                          </a:solidFill>
                        </a:rPr>
                        <a:t>*</a:t>
                      </a:r>
                      <a:r>
                        <a:rPr lang="en-IN" sz="1600">
                          <a:solidFill>
                            <a:schemeClr val="dk1"/>
                          </a:solidFill>
                        </a:rPr>
                        <a:t>- 90</a:t>
                      </a:r>
                      <a:endParaRPr sz="1600" baseline="-25000"/>
                    </a:p>
                  </a:txBody>
                  <a:tcPr marL="91425" marR="91425" marT="91425" marB="91425">
                    <a:solidFill>
                      <a:schemeClr val="lt1"/>
                    </a:solidFill>
                  </a:tcPr>
                </a:tc>
                <a:tc>
                  <a:txBody>
                    <a:bodyPr/>
                    <a:lstStyle/>
                    <a:p>
                      <a:pPr marL="0" lvl="0" indent="0" algn="ctr" rtl="0">
                        <a:spcBef>
                          <a:spcPts val="0"/>
                        </a:spcBef>
                        <a:spcAft>
                          <a:spcPts val="0"/>
                        </a:spcAft>
                        <a:buNone/>
                      </a:pPr>
                      <a:r>
                        <a:rPr lang="en-IN"/>
                        <a:t>0</a:t>
                      </a:r>
                      <a:endParaRPr/>
                    </a:p>
                  </a:txBody>
                  <a:tcPr marL="91425" marR="91425" marT="91425" marB="91425">
                    <a:solidFill>
                      <a:schemeClr val="lt1"/>
                    </a:solidFill>
                  </a:tcPr>
                </a:tc>
                <a:tc>
                  <a:txBody>
                    <a:bodyPr/>
                    <a:lstStyle/>
                    <a:p>
                      <a:pPr marL="0" lvl="0" indent="0" algn="ctr" rtl="0">
                        <a:spcBef>
                          <a:spcPts val="0"/>
                        </a:spcBef>
                        <a:spcAft>
                          <a:spcPts val="0"/>
                        </a:spcAft>
                        <a:buClr>
                          <a:schemeClr val="dk1"/>
                        </a:buClr>
                        <a:buSzPts val="1100"/>
                        <a:buFont typeface="Arial"/>
                        <a:buNone/>
                      </a:pPr>
                      <a:r>
                        <a:rPr lang="en-IN">
                          <a:solidFill>
                            <a:schemeClr val="dk1"/>
                          </a:solidFill>
                        </a:rPr>
                        <a:t>90 deg</a:t>
                      </a:r>
                      <a:endParaRPr/>
                    </a:p>
                  </a:txBody>
                  <a:tcPr marL="91425" marR="91425" marT="91425" marB="91425" anchor="ctr">
                    <a:solidFill>
                      <a:schemeClr val="lt1"/>
                    </a:solidFill>
                  </a:tcPr>
                </a:tc>
                <a:tc>
                  <a:txBody>
                    <a:bodyPr/>
                    <a:lstStyle/>
                    <a:p>
                      <a:pPr marL="0" lvl="0" indent="0" algn="ctr" rtl="0">
                        <a:spcBef>
                          <a:spcPts val="0"/>
                        </a:spcBef>
                        <a:spcAft>
                          <a:spcPts val="0"/>
                        </a:spcAft>
                        <a:buClr>
                          <a:schemeClr val="dk1"/>
                        </a:buClr>
                        <a:buSzPts val="1100"/>
                        <a:buFont typeface="Arial"/>
                        <a:buNone/>
                      </a:pPr>
                      <a:r>
                        <a:rPr lang="en-IN" sz="1500">
                          <a:solidFill>
                            <a:schemeClr val="dk1"/>
                          </a:solidFill>
                        </a:rPr>
                        <a:t>-a</a:t>
                      </a:r>
                      <a:r>
                        <a:rPr lang="en-IN" sz="1500" baseline="-25000">
                          <a:solidFill>
                            <a:schemeClr val="dk1"/>
                          </a:solidFill>
                        </a:rPr>
                        <a:t>2 </a:t>
                      </a:r>
                      <a:r>
                        <a:rPr lang="en-IN" sz="1500">
                          <a:solidFill>
                            <a:schemeClr val="dk1"/>
                          </a:solidFill>
                        </a:rPr>
                        <a:t>= -0.224m</a:t>
                      </a:r>
                      <a:endParaRPr sz="1500"/>
                    </a:p>
                  </a:txBody>
                  <a:tcPr marL="91425" marR="91425" marT="91425" marB="91425">
                    <a:solidFill>
                      <a:schemeClr val="lt1"/>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IN"/>
                        <a:t>3</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IN" sz="1600">
                          <a:solidFill>
                            <a:schemeClr val="dk1"/>
                          </a:solidFill>
                        </a:rPr>
                        <a:t>θ</a:t>
                      </a:r>
                      <a:r>
                        <a:rPr lang="en-IN" sz="1600" baseline="-25000">
                          <a:solidFill>
                            <a:schemeClr val="dk1"/>
                          </a:solidFill>
                        </a:rPr>
                        <a:t>3</a:t>
                      </a:r>
                      <a:r>
                        <a:rPr lang="en-IN" sz="1600" baseline="30000">
                          <a:solidFill>
                            <a:schemeClr val="dk1"/>
                          </a:solidFill>
                        </a:rPr>
                        <a:t>*</a:t>
                      </a:r>
                      <a:endParaRPr sz="1600"/>
                    </a:p>
                  </a:txBody>
                  <a:tcPr marL="91425" marR="91425" marT="91425" marB="91425">
                    <a:solidFill>
                      <a:schemeClr val="lt1"/>
                    </a:solidFill>
                  </a:tcPr>
                </a:tc>
                <a:tc>
                  <a:txBody>
                    <a:bodyPr/>
                    <a:lstStyle/>
                    <a:p>
                      <a:pPr marL="0" lvl="0" indent="0" algn="ctr" rtl="0">
                        <a:spcBef>
                          <a:spcPts val="0"/>
                        </a:spcBef>
                        <a:spcAft>
                          <a:spcPts val="0"/>
                        </a:spcAft>
                        <a:buNone/>
                      </a:pPr>
                      <a:r>
                        <a:rPr lang="en-IN"/>
                        <a:t>0</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IN"/>
                        <a:t>0 deg</a:t>
                      </a:r>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IN" sz="1500">
                          <a:solidFill>
                            <a:schemeClr val="dk1"/>
                          </a:solidFill>
                        </a:rPr>
                        <a:t>-a</a:t>
                      </a:r>
                      <a:r>
                        <a:rPr lang="en-IN" sz="1500" baseline="-25000">
                          <a:solidFill>
                            <a:schemeClr val="dk1"/>
                          </a:solidFill>
                        </a:rPr>
                        <a:t>3</a:t>
                      </a:r>
                      <a:r>
                        <a:rPr lang="en-IN" sz="1500">
                          <a:solidFill>
                            <a:schemeClr val="dk1"/>
                          </a:solidFill>
                        </a:rPr>
                        <a:t>= -1.572m</a:t>
                      </a:r>
                      <a:endParaRPr sz="1500"/>
                    </a:p>
                  </a:txBody>
                  <a:tcPr marL="91425" marR="91425" marT="91425" marB="91425">
                    <a:solidFill>
                      <a:schemeClr val="lt1"/>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IN"/>
                        <a:t>4</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IN" sz="1600">
                          <a:solidFill>
                            <a:schemeClr val="dk1"/>
                          </a:solidFill>
                        </a:rPr>
                        <a:t>θ</a:t>
                      </a:r>
                      <a:r>
                        <a:rPr lang="en-IN" sz="1600" baseline="-25000">
                          <a:solidFill>
                            <a:schemeClr val="dk1"/>
                          </a:solidFill>
                        </a:rPr>
                        <a:t>4</a:t>
                      </a:r>
                      <a:r>
                        <a:rPr lang="en-IN" sz="1600" baseline="30000">
                          <a:solidFill>
                            <a:schemeClr val="dk1"/>
                          </a:solidFill>
                        </a:rPr>
                        <a:t>*</a:t>
                      </a:r>
                      <a:endParaRPr sz="1600"/>
                    </a:p>
                  </a:txBody>
                  <a:tcPr marL="91425" marR="91425" marT="91425" marB="91425">
                    <a:solidFill>
                      <a:schemeClr val="lt1"/>
                    </a:solidFill>
                  </a:tcPr>
                </a:tc>
                <a:tc>
                  <a:txBody>
                    <a:bodyPr/>
                    <a:lstStyle/>
                    <a:p>
                      <a:pPr marL="0" lvl="0" indent="0" algn="ctr" rtl="0">
                        <a:spcBef>
                          <a:spcPts val="0"/>
                        </a:spcBef>
                        <a:spcAft>
                          <a:spcPts val="0"/>
                        </a:spcAft>
                        <a:buNone/>
                      </a:pPr>
                      <a:r>
                        <a:rPr lang="en-IN"/>
                        <a:t>0</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IN"/>
                        <a:t>0 deg</a:t>
                      </a:r>
                      <a:endParaRPr/>
                    </a:p>
                  </a:txBody>
                  <a:tcPr marL="91425" marR="91425" marT="91425" marB="91425" anchor="ctr">
                    <a:solidFill>
                      <a:schemeClr val="lt1"/>
                    </a:solidFill>
                  </a:tcPr>
                </a:tc>
                <a:tc>
                  <a:txBody>
                    <a:bodyPr/>
                    <a:lstStyle/>
                    <a:p>
                      <a:pPr marL="0" lvl="0" indent="0" algn="ctr" rtl="0">
                        <a:spcBef>
                          <a:spcPts val="0"/>
                        </a:spcBef>
                        <a:spcAft>
                          <a:spcPts val="0"/>
                        </a:spcAft>
                        <a:buClr>
                          <a:schemeClr val="dk1"/>
                        </a:buClr>
                        <a:buSzPts val="1100"/>
                        <a:buFont typeface="Arial"/>
                        <a:buNone/>
                      </a:pPr>
                      <a:r>
                        <a:rPr lang="en-IN" sz="1500">
                          <a:solidFill>
                            <a:schemeClr val="dk1"/>
                          </a:solidFill>
                        </a:rPr>
                        <a:t>-a</a:t>
                      </a:r>
                      <a:r>
                        <a:rPr lang="en-IN" sz="1500" baseline="-25000">
                          <a:solidFill>
                            <a:schemeClr val="dk1"/>
                          </a:solidFill>
                        </a:rPr>
                        <a:t>4</a:t>
                      </a:r>
                      <a:r>
                        <a:rPr lang="en-IN" sz="1500">
                          <a:solidFill>
                            <a:schemeClr val="dk1"/>
                          </a:solidFill>
                        </a:rPr>
                        <a:t>= -1.572m</a:t>
                      </a:r>
                      <a:endParaRPr sz="1500"/>
                    </a:p>
                  </a:txBody>
                  <a:tcPr marL="91425" marR="91425" marT="91425" marB="91425">
                    <a:solidFill>
                      <a:schemeClr val="lt1"/>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IN"/>
                        <a:t>5</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IN" sz="1600">
                          <a:solidFill>
                            <a:schemeClr val="dk1"/>
                          </a:solidFill>
                        </a:rPr>
                        <a:t>θ</a:t>
                      </a:r>
                      <a:r>
                        <a:rPr lang="en-IN" sz="1600" baseline="-25000">
                          <a:solidFill>
                            <a:schemeClr val="dk1"/>
                          </a:solidFill>
                        </a:rPr>
                        <a:t>5</a:t>
                      </a:r>
                      <a:r>
                        <a:rPr lang="en-IN" sz="1600" baseline="30000">
                          <a:solidFill>
                            <a:schemeClr val="dk1"/>
                          </a:solidFill>
                        </a:rPr>
                        <a:t>*</a:t>
                      </a:r>
                      <a:endParaRPr sz="1600"/>
                    </a:p>
                  </a:txBody>
                  <a:tcPr marL="91425" marR="91425" marT="91425" marB="91425">
                    <a:solidFill>
                      <a:schemeClr val="lt1"/>
                    </a:solidFill>
                  </a:tcPr>
                </a:tc>
                <a:tc>
                  <a:txBody>
                    <a:bodyPr/>
                    <a:lstStyle/>
                    <a:p>
                      <a:pPr marL="0" lvl="0" indent="0" algn="ctr" rtl="0">
                        <a:spcBef>
                          <a:spcPts val="0"/>
                        </a:spcBef>
                        <a:spcAft>
                          <a:spcPts val="0"/>
                        </a:spcAft>
                        <a:buNone/>
                      </a:pPr>
                      <a:r>
                        <a:rPr lang="en-IN"/>
                        <a:t>0</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IN">
                          <a:solidFill>
                            <a:schemeClr val="dk1"/>
                          </a:solidFill>
                        </a:rPr>
                        <a:t>-90 deg</a:t>
                      </a:r>
                      <a:endParaRPr/>
                    </a:p>
                  </a:txBody>
                  <a:tcPr marL="91425" marR="91425" marT="91425" marB="91425" anchor="ctr">
                    <a:solidFill>
                      <a:schemeClr val="lt1"/>
                    </a:solidFill>
                  </a:tcPr>
                </a:tc>
                <a:tc>
                  <a:txBody>
                    <a:bodyPr/>
                    <a:lstStyle/>
                    <a:p>
                      <a:pPr marL="0" lvl="0" indent="0" algn="ctr" rtl="0">
                        <a:spcBef>
                          <a:spcPts val="0"/>
                        </a:spcBef>
                        <a:spcAft>
                          <a:spcPts val="0"/>
                        </a:spcAft>
                        <a:buClr>
                          <a:schemeClr val="dk1"/>
                        </a:buClr>
                        <a:buSzPts val="1100"/>
                        <a:buFont typeface="Arial"/>
                        <a:buNone/>
                      </a:pPr>
                      <a:r>
                        <a:rPr lang="en-IN" sz="1500">
                          <a:solidFill>
                            <a:schemeClr val="dk1"/>
                          </a:solidFill>
                        </a:rPr>
                        <a:t>-a</a:t>
                      </a:r>
                      <a:r>
                        <a:rPr lang="en-IN" sz="1500" baseline="-25000">
                          <a:solidFill>
                            <a:schemeClr val="dk1"/>
                          </a:solidFill>
                        </a:rPr>
                        <a:t>5</a:t>
                      </a:r>
                      <a:r>
                        <a:rPr lang="en-IN" sz="1500">
                          <a:solidFill>
                            <a:schemeClr val="dk1"/>
                          </a:solidFill>
                        </a:rPr>
                        <a:t>= -0.224m</a:t>
                      </a:r>
                      <a:endParaRPr sz="1500"/>
                    </a:p>
                  </a:txBody>
                  <a:tcPr marL="91425" marR="91425" marT="91425" marB="91425">
                    <a:solidFill>
                      <a:schemeClr val="lt1"/>
                    </a:solidFill>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IN"/>
                        <a:t>6</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IN" sz="1600">
                          <a:solidFill>
                            <a:schemeClr val="dk1"/>
                          </a:solidFill>
                        </a:rPr>
                        <a:t>θ</a:t>
                      </a:r>
                      <a:r>
                        <a:rPr lang="en-IN" sz="1600" baseline="-25000">
                          <a:solidFill>
                            <a:schemeClr val="dk1"/>
                          </a:solidFill>
                        </a:rPr>
                        <a:t>6</a:t>
                      </a:r>
                      <a:r>
                        <a:rPr lang="en-IN" sz="1600" baseline="30000">
                          <a:solidFill>
                            <a:schemeClr val="dk1"/>
                          </a:solidFill>
                        </a:rPr>
                        <a:t>*</a:t>
                      </a:r>
                      <a:endParaRPr sz="1600"/>
                    </a:p>
                  </a:txBody>
                  <a:tcPr marL="91425" marR="91425" marT="91425" marB="91425">
                    <a:solidFill>
                      <a:schemeClr val="lt1"/>
                    </a:solidFill>
                  </a:tcPr>
                </a:tc>
                <a:tc>
                  <a:txBody>
                    <a:bodyPr/>
                    <a:lstStyle/>
                    <a:p>
                      <a:pPr marL="0" lvl="0" indent="0" algn="ctr" rtl="0">
                        <a:spcBef>
                          <a:spcPts val="0"/>
                        </a:spcBef>
                        <a:spcAft>
                          <a:spcPts val="0"/>
                        </a:spcAft>
                        <a:buNone/>
                      </a:pPr>
                      <a:r>
                        <a:rPr lang="en-IN"/>
                        <a:t>0</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IN"/>
                        <a:t>0 deg</a:t>
                      </a:r>
                      <a:endParaRPr/>
                    </a:p>
                  </a:txBody>
                  <a:tcPr marL="91425" marR="91425" marT="91425" marB="91425" anchor="ctr">
                    <a:solidFill>
                      <a:schemeClr val="lt1"/>
                    </a:solidFill>
                  </a:tcPr>
                </a:tc>
                <a:tc>
                  <a:txBody>
                    <a:bodyPr/>
                    <a:lstStyle/>
                    <a:p>
                      <a:pPr marL="0" lvl="0" indent="0" algn="ctr" rtl="0">
                        <a:spcBef>
                          <a:spcPts val="0"/>
                        </a:spcBef>
                        <a:spcAft>
                          <a:spcPts val="0"/>
                        </a:spcAft>
                        <a:buClr>
                          <a:schemeClr val="dk1"/>
                        </a:buClr>
                        <a:buSzPts val="1100"/>
                        <a:buFont typeface="Arial"/>
                        <a:buNone/>
                      </a:pPr>
                      <a:r>
                        <a:rPr lang="en-IN" sz="1500" dirty="0">
                          <a:solidFill>
                            <a:schemeClr val="dk1"/>
                          </a:solidFill>
                        </a:rPr>
                        <a:t>-a</a:t>
                      </a:r>
                      <a:r>
                        <a:rPr lang="en-IN" sz="1500" baseline="-25000" dirty="0">
                          <a:solidFill>
                            <a:schemeClr val="dk1"/>
                          </a:solidFill>
                        </a:rPr>
                        <a:t>6</a:t>
                      </a:r>
                      <a:r>
                        <a:rPr lang="en-IN" sz="1500" dirty="0">
                          <a:solidFill>
                            <a:schemeClr val="dk1"/>
                          </a:solidFill>
                        </a:rPr>
                        <a:t>= -0.577m</a:t>
                      </a:r>
                      <a:endParaRPr sz="1500" dirty="0"/>
                    </a:p>
                  </a:txBody>
                  <a:tcPr marL="91425" marR="91425" marT="91425" marB="91425">
                    <a:solidFill>
                      <a:schemeClr val="lt1"/>
                    </a:solidFill>
                  </a:tcPr>
                </a:tc>
                <a:extLst>
                  <a:ext uri="{0D108BD9-81ED-4DB2-BD59-A6C34878D82A}">
                    <a16:rowId xmlns:a16="http://schemas.microsoft.com/office/drawing/2014/main" val="10006"/>
                  </a:ext>
                </a:extLst>
              </a:tr>
            </a:tbl>
          </a:graphicData>
        </a:graphic>
      </p:graphicFrame>
      <p:pic>
        <p:nvPicPr>
          <p:cNvPr id="162" name="Google Shape;162;g10668d44170_0_13"/>
          <p:cNvPicPr preferRelativeResize="0"/>
          <p:nvPr/>
        </p:nvPicPr>
        <p:blipFill>
          <a:blip r:embed="rId3">
            <a:alphaModFix/>
          </a:blip>
          <a:stretch>
            <a:fillRect/>
          </a:stretch>
        </p:blipFill>
        <p:spPr>
          <a:xfrm>
            <a:off x="8569352" y="489324"/>
            <a:ext cx="2669599" cy="6078874"/>
          </a:xfrm>
          <a:prstGeom prst="rect">
            <a:avLst/>
          </a:prstGeom>
          <a:noFill/>
          <a:ln>
            <a:noFill/>
          </a:ln>
        </p:spPr>
      </p:pic>
      <p:sp>
        <p:nvSpPr>
          <p:cNvPr id="163" name="Google Shape;163;g10668d44170_0_13"/>
          <p:cNvSpPr txBox="1"/>
          <p:nvPr/>
        </p:nvSpPr>
        <p:spPr>
          <a:xfrm>
            <a:off x="1029675" y="5138650"/>
            <a:ext cx="5867100" cy="1354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IN" sz="1900">
                <a:solidFill>
                  <a:srgbClr val="FFFFFF"/>
                </a:solidFill>
                <a:latin typeface="Calibri"/>
                <a:ea typeface="Calibri"/>
                <a:cs typeface="Calibri"/>
                <a:sym typeface="Calibri"/>
              </a:rPr>
              <a:t>Frame {n} represents the end of the robot arm and does not include the cutter assembly. Hence, a</a:t>
            </a:r>
            <a:r>
              <a:rPr lang="en-IN" sz="1900" baseline="-25000">
                <a:solidFill>
                  <a:srgbClr val="FFFFFF"/>
                </a:solidFill>
                <a:latin typeface="Calibri"/>
                <a:ea typeface="Calibri"/>
                <a:cs typeface="Calibri"/>
                <a:sym typeface="Calibri"/>
              </a:rPr>
              <a:t>6</a:t>
            </a:r>
            <a:r>
              <a:rPr lang="en-IN" sz="1900">
                <a:solidFill>
                  <a:srgbClr val="FFFFFF"/>
                </a:solidFill>
                <a:latin typeface="Calibri"/>
                <a:ea typeface="Calibri"/>
                <a:cs typeface="Calibri"/>
                <a:sym typeface="Calibri"/>
              </a:rPr>
              <a:t> is the length of the end effector before the cutter. The cutter apparatus is 0.260 m in length.</a:t>
            </a:r>
            <a:endParaRPr sz="1900">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975</TotalTime>
  <Words>1651</Words>
  <Application>Microsoft Office PowerPoint</Application>
  <PresentationFormat>Widescreen</PresentationFormat>
  <Paragraphs>175</Paragraphs>
  <Slides>23</Slides>
  <Notes>22</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Modeling and Simulation of Satellite Servicing Manipulators</vt:lpstr>
      <vt:lpstr>Introduction</vt:lpstr>
      <vt:lpstr>PowerPoint Presentation</vt:lpstr>
      <vt:lpstr>Restore-L Mission Concept</vt:lpstr>
      <vt:lpstr>Motivation </vt:lpstr>
      <vt:lpstr>Project Process</vt:lpstr>
      <vt:lpstr>Robot Model (Arm Only)</vt:lpstr>
      <vt:lpstr>Robot Model (Arm on Satellite Setup)</vt:lpstr>
      <vt:lpstr>Robot Kinematics (DH Table)</vt:lpstr>
      <vt:lpstr>Robot Kinematics (FK Equations)</vt:lpstr>
      <vt:lpstr>Robot Kinematics (IK Equations)</vt:lpstr>
      <vt:lpstr>Robot Kinematics (FK &amp; IK Validation)</vt:lpstr>
      <vt:lpstr>Robot Workspace</vt:lpstr>
      <vt:lpstr>Robot PID Control</vt:lpstr>
      <vt:lpstr>Simulation Setup</vt:lpstr>
      <vt:lpstr>Results (Videos)</vt:lpstr>
      <vt:lpstr>Results (RQT Graphs) </vt:lpstr>
      <vt:lpstr>Challenges Faced</vt:lpstr>
      <vt:lpstr>Conclusion</vt:lpstr>
      <vt:lpstr>Individual Contribution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Satellite Servicing Manipulators</dc:title>
  <dc:creator>Adarsh M</dc:creator>
  <cp:lastModifiedBy>Adarsh Malapaka</cp:lastModifiedBy>
  <cp:revision>7</cp:revision>
  <dcterms:created xsi:type="dcterms:W3CDTF">2019-11-26T06:50:58Z</dcterms:created>
  <dcterms:modified xsi:type="dcterms:W3CDTF">2021-12-11T18:40:04Z</dcterms:modified>
</cp:coreProperties>
</file>